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0275213" cy="42803763"/>
  <p:notesSz cx="6858000" cy="9144000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8" autoAdjust="0"/>
    <p:restoredTop sz="94660"/>
  </p:normalViewPr>
  <p:slideViewPr>
    <p:cSldViewPr snapToGrid="0">
      <p:cViewPr>
        <p:scale>
          <a:sx n="33" d="100"/>
          <a:sy n="33" d="100"/>
        </p:scale>
        <p:origin x="1464" y="-3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62629-0499-4346-BCCC-6E638B0D7648}" type="datetimeFigureOut">
              <a:rPr lang="ko-KR" altLang="en-US" smtClean="0"/>
              <a:t>2020-04-27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A8BE2-9C5A-4869-97BC-516C2C2601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6815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/>
              <a:t>Inverting type amp</a:t>
            </a:r>
            <a:r>
              <a:rPr lang="ko-KR" altLang="en-US"/>
              <a:t>를 적용하므로써 입력 임피던스를 높여줄 수 있고</a:t>
            </a:r>
            <a:r>
              <a:rPr lang="en-US" altLang="ko-KR"/>
              <a:t>, LNA </a:t>
            </a:r>
            <a:r>
              <a:rPr lang="ko-KR" altLang="en-US"/>
              <a:t>와의 </a:t>
            </a:r>
            <a:r>
              <a:rPr lang="en-US" altLang="ko-KR"/>
              <a:t>.Interstage matching</a:t>
            </a:r>
            <a:r>
              <a:rPr lang="ko-KR" altLang="en-US"/>
              <a:t>을 보다 수월하게 진행할 수 있다</a:t>
            </a:r>
            <a:r>
              <a:rPr lang="en-US" altLang="ko-KR"/>
              <a:t>.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AA8BE2-9C5A-4869-97BC-516C2C26017A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9783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2020-04-27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2020-04-27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emf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>
            <a:extLst>
              <a:ext uri="{FF2B5EF4-FFF2-40B4-BE49-F238E27FC236}">
                <a16:creationId xmlns:a16="http://schemas.microsoft.com/office/drawing/2014/main" id="{B9ABE62A-D5C7-44AF-B213-9AB24339B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2819709"/>
            <a:ext cx="30275213" cy="3733491"/>
          </a:xfrm>
          <a:prstGeom prst="rect">
            <a:avLst/>
          </a:prstGeom>
          <a:solidFill>
            <a:srgbClr val="1C2F6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78000" anchor="ctr"/>
          <a:lstStyle>
            <a:lvl1pPr latinLnBrk="1">
              <a:spcBef>
                <a:spcPct val="20000"/>
              </a:spcBef>
              <a:buChar char="•"/>
              <a:defRPr kumimoji="1" sz="15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1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13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ko-KR" sz="3200" dirty="0">
                <a:solidFill>
                  <a:schemeClr val="accent2"/>
                </a:solidFill>
                <a:latin typeface="Times New Roman" panose="02020603050405020304" pitchFamily="18" charset="0"/>
                <a:ea typeface="굴림체" panose="020B0609000101010101" pitchFamily="49" charset="-127"/>
              </a:rPr>
              <a:t> </a:t>
            </a:r>
            <a:endParaRPr lang="ko-KR" altLang="ko-KR" sz="3200" dirty="0">
              <a:solidFill>
                <a:schemeClr val="accent2"/>
              </a:solidFill>
              <a:latin typeface="Times New Roman" panose="02020603050405020304" pitchFamily="18" charset="0"/>
              <a:ea typeface="굴림체" panose="020B0609000101010101" pitchFamily="49" charset="-127"/>
            </a:endParaRPr>
          </a:p>
        </p:txBody>
      </p:sp>
      <p:pic>
        <p:nvPicPr>
          <p:cNvPr id="10" name="Picture 243" descr="http://www.kau.ac.kr/aboutkau/down/ui_1_01.jpg">
            <a:extLst>
              <a:ext uri="{FF2B5EF4-FFF2-40B4-BE49-F238E27FC236}">
                <a16:creationId xmlns:a16="http://schemas.microsoft.com/office/drawing/2014/main" id="{16EA41EF-8439-450F-8430-511CD23098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88" y="2819709"/>
            <a:ext cx="3781711" cy="3781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6">
            <a:extLst>
              <a:ext uri="{FF2B5EF4-FFF2-40B4-BE49-F238E27FC236}">
                <a16:creationId xmlns:a16="http://schemas.microsoft.com/office/drawing/2014/main" id="{898C4798-30B8-44B7-BD79-401D2C3A5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889" y="3191823"/>
            <a:ext cx="31971552" cy="169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91884" tIns="195942" rIns="391884" bIns="195942" anchor="ctr"/>
          <a:lstStyle>
            <a:lvl1pPr algn="ctr">
              <a:defRPr kumimoji="1" sz="20800">
                <a:solidFill>
                  <a:schemeClr val="tx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algn="ctr">
              <a:defRPr kumimoji="1" sz="20800">
                <a:solidFill>
                  <a:schemeClr val="tx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algn="ctr">
              <a:defRPr kumimoji="1" sz="20800">
                <a:solidFill>
                  <a:schemeClr val="tx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algn="ctr">
              <a:defRPr kumimoji="1" sz="20800">
                <a:solidFill>
                  <a:schemeClr val="tx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algn="ctr">
              <a:defRPr kumimoji="1" sz="20800">
                <a:solidFill>
                  <a:schemeClr val="tx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kumimoji="1" sz="20800">
                <a:solidFill>
                  <a:schemeClr val="tx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kumimoji="1" sz="20800">
                <a:solidFill>
                  <a:schemeClr val="tx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kumimoji="1" sz="20800">
                <a:solidFill>
                  <a:schemeClr val="tx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kumimoji="1" sz="20800">
                <a:solidFill>
                  <a:schemeClr val="tx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latinLnBrk="1" hangingPunct="1">
              <a:lnSpc>
                <a:spcPct val="30000"/>
              </a:lnSpc>
              <a:defRPr/>
            </a:pPr>
            <a:r>
              <a:rPr lang="ko-KR" altLang="en-US" sz="6600" b="1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높은 이득과 선형성을 갖는 </a:t>
            </a:r>
            <a:r>
              <a:rPr lang="en-US" altLang="ko-KR" sz="6600" b="1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28 GHz </a:t>
            </a:r>
            <a:r>
              <a:rPr lang="ko-KR" altLang="en-US" sz="6600" b="1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하향 주파수 </a:t>
            </a:r>
            <a:r>
              <a:rPr lang="ko-KR" altLang="en-US" sz="6600" b="1" dirty="0" err="1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혼합기</a:t>
            </a:r>
            <a:endParaRPr lang="ko-KR" altLang="en-US" sz="6600" b="1" dirty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647FA785-C2B3-41F3-9DE3-01FDE72017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5243" y="4414281"/>
            <a:ext cx="27738387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9545300" algn="l"/>
              </a:tabLs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>
              <a:tabLst>
                <a:tab pos="19545300" algn="l"/>
              </a:tabLs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>
              <a:tabLst>
                <a:tab pos="19545300" algn="l"/>
              </a:tabLs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>
              <a:tabLst>
                <a:tab pos="19545300" algn="l"/>
              </a:tabLs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>
              <a:tabLst>
                <a:tab pos="19545300" algn="l"/>
              </a:tabLs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9545300" algn="l"/>
              </a:tabLs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9545300" algn="l"/>
              </a:tabLs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9545300" algn="l"/>
              </a:tabLs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9545300" algn="l"/>
              </a:tabLs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latinLnBrk="1" hangingPunct="1">
              <a:lnSpc>
                <a:spcPct val="150000"/>
              </a:lnSpc>
              <a:defRPr/>
            </a:pPr>
            <a:r>
              <a:rPr lang="ko-KR" altLang="en-US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rPr>
              <a:t> 이진섭</a:t>
            </a:r>
            <a:r>
              <a:rPr lang="en-US" altLang="ko-KR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rPr>
              <a:t>, </a:t>
            </a:r>
            <a:r>
              <a:rPr lang="ko-KR" altLang="en-US" sz="3200" b="1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rPr>
              <a:t>하재권</a:t>
            </a:r>
            <a:r>
              <a:rPr lang="en-US" altLang="ko-KR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rPr>
              <a:t>, </a:t>
            </a:r>
            <a:r>
              <a:rPr lang="ko-KR" altLang="en-US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rPr>
              <a:t>김유민 </a:t>
            </a:r>
            <a:r>
              <a:rPr lang="en-US" altLang="ko-KR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rPr>
              <a:t>, </a:t>
            </a:r>
            <a:r>
              <a:rPr lang="ko-KR" altLang="en-US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rPr>
              <a:t>조춘식</a:t>
            </a:r>
            <a:r>
              <a:rPr lang="en-US" altLang="ko-KR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rPr>
              <a:t> </a:t>
            </a:r>
          </a:p>
          <a:p>
            <a:pPr algn="ctr" eaLnBrk="1" latinLnBrk="1" hangingPunct="1">
              <a:lnSpc>
                <a:spcPct val="150000"/>
              </a:lnSpc>
              <a:defRPr/>
            </a:pPr>
            <a:r>
              <a:rPr lang="ko-KR" altLang="en-US" sz="32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rPr>
              <a:t>한국항공대학교 항공전자정보공학과</a:t>
            </a:r>
            <a:r>
              <a:rPr lang="en-US" altLang="ko-KR" sz="32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rPr>
              <a:t> </a:t>
            </a:r>
          </a:p>
          <a:p>
            <a:pPr algn="ctr">
              <a:defRPr/>
            </a:pPr>
            <a:r>
              <a:rPr lang="en-US" altLang="ko-KR" sz="3200" i="1" dirty="0">
                <a:solidFill>
                  <a:schemeClr val="bg2">
                    <a:lumMod val="60000"/>
                    <a:lumOff val="40000"/>
                  </a:schemeClr>
                </a:solidFill>
                <a:cs typeface="Times New Roman" panose="02020603050405020304" pitchFamily="18" charset="0"/>
              </a:rPr>
              <a:t>10wlstjq@naver.com</a:t>
            </a:r>
            <a:endParaRPr lang="en-US" altLang="ko-KR" sz="3200" i="1" dirty="0">
              <a:solidFill>
                <a:schemeClr val="bg2">
                  <a:lumMod val="60000"/>
                  <a:lumOff val="40000"/>
                </a:schemeClr>
              </a:solidFill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Rectangle 198">
            <a:extLst>
              <a:ext uri="{FF2B5EF4-FFF2-40B4-BE49-F238E27FC236}">
                <a16:creationId xmlns:a16="http://schemas.microsoft.com/office/drawing/2014/main" id="{E68AFE81-51EF-4486-BA8F-CAF8C00BF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11423699"/>
            <a:ext cx="15133959" cy="324676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defTabSz="4321175" latinLnBrk="1">
              <a:spcBef>
                <a:spcPct val="20000"/>
              </a:spcBef>
              <a:buChar char="•"/>
              <a:defRPr kumimoji="1" sz="15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3509963" indent="-1349375" defTabSz="4321175" latinLnBrk="1">
              <a:spcBef>
                <a:spcPct val="20000"/>
              </a:spcBef>
              <a:buChar char="–"/>
              <a:defRPr kumimoji="1" sz="1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5400675" indent="-1079500" defTabSz="4321175" latinLnBrk="1">
              <a:spcBef>
                <a:spcPct val="20000"/>
              </a:spcBef>
              <a:buChar char="•"/>
              <a:defRPr kumimoji="1" sz="113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7561263" indent="-1081088" defTabSz="4321175" latinLnBrk="1">
              <a:spcBef>
                <a:spcPct val="20000"/>
              </a:spcBef>
              <a:buChar char="–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9721850" indent="-1081088" defTabSz="4321175" latinLnBrk="1">
              <a:spcBef>
                <a:spcPct val="20000"/>
              </a:spcBef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10179050" indent="-1081088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10636250" indent="-1081088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11093450" indent="-1081088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11550650" indent="-1081088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8500" dirty="0"/>
              <a:t> </a:t>
            </a:r>
            <a:endParaRPr lang="ko-KR" altLang="ko-KR" sz="8500" dirty="0"/>
          </a:p>
        </p:txBody>
      </p:sp>
      <p:sp>
        <p:nvSpPr>
          <p:cNvPr id="15" name="Text Box 21">
            <a:extLst>
              <a:ext uri="{FF2B5EF4-FFF2-40B4-BE49-F238E27FC236}">
                <a16:creationId xmlns:a16="http://schemas.microsoft.com/office/drawing/2014/main" id="{74C1543D-C801-4B61-B0A6-FE873218B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13" y="10517092"/>
            <a:ext cx="15109171" cy="792162"/>
          </a:xfrm>
          <a:prstGeom prst="rect">
            <a:avLst/>
          </a:prstGeom>
          <a:solidFill>
            <a:srgbClr val="8094D1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latinLnBrk="1" hangingPunct="1">
              <a:spcBef>
                <a:spcPct val="20000"/>
              </a:spcBef>
              <a:defRPr/>
            </a:pPr>
            <a:r>
              <a:rPr lang="en-US" altLang="ko-KR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Ⅱ</a:t>
            </a:r>
            <a:r>
              <a:rPr lang="en-US" altLang="ko-KR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ko-KR" alt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  <a:cs typeface="Times New Roman" panose="02020603050405020304" pitchFamily="18" charset="0"/>
              </a:rPr>
              <a:t>서   론</a:t>
            </a:r>
            <a:endParaRPr lang="en-US" altLang="ko-KR" sz="4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A7DA6C2-BBD0-41D9-AF2F-CE0B58C5577C}"/>
              </a:ext>
            </a:extLst>
          </p:cNvPr>
          <p:cNvSpPr txBox="1"/>
          <p:nvPr/>
        </p:nvSpPr>
        <p:spPr>
          <a:xfrm>
            <a:off x="196956" y="11483508"/>
            <a:ext cx="1466941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55575" algn="just">
              <a:spcAft>
                <a:spcPts val="0"/>
              </a:spcAft>
            </a:pPr>
            <a:r>
              <a:rPr lang="en-US" altLang="ko-KR" sz="2800" dirty="0">
                <a:latin typeface="Times New Roman" panose="02020603050405020304" pitchFamily="18" charset="0"/>
                <a:ea typeface="신명조"/>
              </a:rPr>
              <a:t> </a:t>
            </a:r>
            <a:r>
              <a:rPr lang="ko-KR" altLang="en-US" sz="2800" dirty="0">
                <a:latin typeface="맑은고딕"/>
                <a:ea typeface="신명조"/>
                <a:cs typeface="Times New Roman" panose="02020603050405020304" pitchFamily="18" charset="0"/>
              </a:rPr>
              <a:t>현대 사회에서 주파수 고갈 문제가 대두됨에 따라 통신 분야에서 고주파수 활용에 대한 연구가  진행되고 있다</a:t>
            </a:r>
            <a:r>
              <a:rPr lang="en-US" altLang="ko-KR" sz="2800" dirty="0">
                <a:latin typeface="맑은고딕"/>
                <a:ea typeface="신명조"/>
                <a:cs typeface="Times New Roman" panose="02020603050405020304" pitchFamily="18" charset="0"/>
              </a:rPr>
              <a:t>. </a:t>
            </a:r>
            <a:r>
              <a:rPr lang="ko-KR" altLang="en-US" sz="2800" dirty="0">
                <a:latin typeface="맑은고딕"/>
                <a:ea typeface="신명조"/>
                <a:cs typeface="Times New Roman" panose="02020603050405020304" pitchFamily="18" charset="0"/>
              </a:rPr>
              <a:t>이에 따라 고주파수에서 동작하는 능동 하향 주파수 혼합기를 설계하였다</a:t>
            </a:r>
            <a:r>
              <a:rPr lang="en-US" altLang="ko-KR" sz="2800" dirty="0">
                <a:latin typeface="맑은고딕"/>
                <a:ea typeface="신명조"/>
                <a:cs typeface="Times New Roman" panose="02020603050405020304" pitchFamily="18" charset="0"/>
              </a:rPr>
              <a:t>. </a:t>
            </a:r>
            <a:r>
              <a:rPr lang="ko-KR" altLang="en-US" sz="2800" dirty="0">
                <a:latin typeface="맑은고딕"/>
                <a:ea typeface="신명조"/>
                <a:cs typeface="Times New Roman" panose="02020603050405020304" pitchFamily="18" charset="0"/>
              </a:rPr>
              <a:t>능동 하향 주파수 혼합기에서는 선형성과 이득이 중요한 요소이기 때문에 다양한 선형화 기술과 높은 이득을 얻기 위한 기술들이 적용되고 있으며</a:t>
            </a:r>
            <a:r>
              <a:rPr lang="en-US" altLang="ko-KR" sz="2800" dirty="0">
                <a:latin typeface="맑은고딕"/>
                <a:ea typeface="신명조"/>
                <a:cs typeface="Times New Roman" panose="02020603050405020304" pitchFamily="18" charset="0"/>
              </a:rPr>
              <a:t>, </a:t>
            </a:r>
            <a:r>
              <a:rPr lang="ko-KR" altLang="en-US" sz="2800" dirty="0">
                <a:latin typeface="맑은고딕"/>
                <a:ea typeface="신명조"/>
                <a:cs typeface="Times New Roman" panose="02020603050405020304" pitchFamily="18" charset="0"/>
              </a:rPr>
              <a:t>본 논문에서는 </a:t>
            </a:r>
            <a:r>
              <a:rPr lang="en-US" altLang="ko-KR" sz="2800" dirty="0">
                <a:latin typeface="맑은고딕"/>
                <a:ea typeface="신명조"/>
                <a:cs typeface="Times New Roman" panose="02020603050405020304" pitchFamily="18" charset="0"/>
              </a:rPr>
              <a:t>28GHz </a:t>
            </a:r>
            <a:r>
              <a:rPr lang="ko-KR" altLang="en-US" sz="2800" dirty="0">
                <a:latin typeface="맑은고딕"/>
                <a:ea typeface="신명조"/>
                <a:cs typeface="Times New Roman" panose="02020603050405020304" pitchFamily="18" charset="0"/>
              </a:rPr>
              <a:t>대역에서 높은 이득과 선형성을 확보하기 위해 기생</a:t>
            </a:r>
            <a:r>
              <a:rPr lang="en-US" altLang="ko-KR" sz="2800" dirty="0">
                <a:latin typeface="맑은고딕"/>
                <a:ea typeface="신명조"/>
                <a:cs typeface="Times New Roman" panose="02020603050405020304" pitchFamily="18" charset="0"/>
              </a:rPr>
              <a:t>Capacitance</a:t>
            </a:r>
            <a:r>
              <a:rPr lang="ko-KR" altLang="en-US" sz="2800" dirty="0">
                <a:latin typeface="맑은고딕"/>
                <a:ea typeface="신명조"/>
                <a:cs typeface="Times New Roman" panose="02020603050405020304" pitchFamily="18" charset="0"/>
              </a:rPr>
              <a:t>의 영향을 완화하여 하향 주파수 혼합기의 높은 이득을 확보 하는 기술과 </a:t>
            </a:r>
            <a:r>
              <a:rPr lang="en-US" altLang="ko-KR" sz="2800" dirty="0">
                <a:latin typeface="맑은고딕"/>
                <a:ea typeface="신명조"/>
                <a:cs typeface="Times New Roman" panose="02020603050405020304" pitchFamily="18" charset="0"/>
              </a:rPr>
              <a:t>Inverting type </a:t>
            </a:r>
            <a:r>
              <a:rPr lang="ko-KR" altLang="en-US" sz="2800" dirty="0">
                <a:latin typeface="맑은고딕"/>
                <a:ea typeface="신명조"/>
                <a:cs typeface="Times New Roman" panose="02020603050405020304" pitchFamily="18" charset="0"/>
              </a:rPr>
              <a:t>증폭기를 적용하여 선형성을 향상시키는 구조를 제안한다</a:t>
            </a:r>
            <a:r>
              <a:rPr lang="en-US" altLang="ko-KR" sz="2800" dirty="0">
                <a:latin typeface="맑은고딕"/>
                <a:ea typeface="신명조"/>
                <a:cs typeface="Times New Roman" panose="02020603050405020304" pitchFamily="18" charset="0"/>
              </a:rPr>
              <a:t>.</a:t>
            </a:r>
            <a:endParaRPr lang="ko-KR" altLang="ko-KR" sz="2800" dirty="0">
              <a:effectLst/>
              <a:latin typeface="맑은고딕"/>
              <a:ea typeface="바탕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8" name="Rectangle 198">
            <a:extLst>
              <a:ext uri="{FF2B5EF4-FFF2-40B4-BE49-F238E27FC236}">
                <a16:creationId xmlns:a16="http://schemas.microsoft.com/office/drawing/2014/main" id="{669B7674-38A4-46B7-9B8F-0F3EED77C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87" y="7577778"/>
            <a:ext cx="15109171" cy="2717858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defTabSz="4321175" latinLnBrk="1">
              <a:spcBef>
                <a:spcPct val="20000"/>
              </a:spcBef>
              <a:buChar char="•"/>
              <a:defRPr kumimoji="1" sz="15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3509963" indent="-1349375" defTabSz="4321175" latinLnBrk="1">
              <a:spcBef>
                <a:spcPct val="20000"/>
              </a:spcBef>
              <a:buChar char="–"/>
              <a:defRPr kumimoji="1" sz="1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5400675" indent="-1079500" defTabSz="4321175" latinLnBrk="1">
              <a:spcBef>
                <a:spcPct val="20000"/>
              </a:spcBef>
              <a:buChar char="•"/>
              <a:defRPr kumimoji="1" sz="113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7561263" indent="-1081088" defTabSz="4321175" latinLnBrk="1">
              <a:spcBef>
                <a:spcPct val="20000"/>
              </a:spcBef>
              <a:buChar char="–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9721850" indent="-1081088" defTabSz="4321175" latinLnBrk="1">
              <a:spcBef>
                <a:spcPct val="20000"/>
              </a:spcBef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10179050" indent="-1081088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10636250" indent="-1081088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11093450" indent="-1081088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11550650" indent="-1081088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8500" dirty="0"/>
              <a:t> </a:t>
            </a:r>
            <a:endParaRPr lang="ko-KR" altLang="ko-KR" sz="8500" dirty="0"/>
          </a:p>
        </p:txBody>
      </p:sp>
      <p:sp>
        <p:nvSpPr>
          <p:cNvPr id="19" name="Text Box 21">
            <a:extLst>
              <a:ext uri="{FF2B5EF4-FFF2-40B4-BE49-F238E27FC236}">
                <a16:creationId xmlns:a16="http://schemas.microsoft.com/office/drawing/2014/main" id="{04B2BA8F-0452-4E13-A746-03575E9C6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5" y="6708060"/>
            <a:ext cx="15109171" cy="792162"/>
          </a:xfrm>
          <a:prstGeom prst="rect">
            <a:avLst/>
          </a:prstGeom>
          <a:solidFill>
            <a:srgbClr val="8094D1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latinLnBrk="1" hangingPunct="1">
              <a:spcBef>
                <a:spcPct val="20000"/>
              </a:spcBef>
              <a:defRPr/>
            </a:pPr>
            <a:r>
              <a:rPr lang="en-US" altLang="ko-K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Ⅰ</a:t>
            </a:r>
            <a:r>
              <a:rPr lang="en-US" altLang="ko-KR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ko-KR" alt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  <a:cs typeface="Times New Roman" panose="02020603050405020304" pitchFamily="18" charset="0"/>
              </a:rPr>
              <a:t>요   약</a:t>
            </a:r>
            <a:endParaRPr lang="en-US" altLang="ko-KR" sz="4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15C0535-55C5-4828-ABB5-9B44A7E43320}"/>
              </a:ext>
            </a:extLst>
          </p:cNvPr>
          <p:cNvSpPr txBox="1"/>
          <p:nvPr/>
        </p:nvSpPr>
        <p:spPr>
          <a:xfrm>
            <a:off x="129929" y="7625583"/>
            <a:ext cx="1491421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55575" algn="just">
              <a:spcAft>
                <a:spcPts val="0"/>
              </a:spcAft>
            </a:pPr>
            <a:r>
              <a:rPr lang="ko-KR" altLang="en-US" sz="2800" dirty="0">
                <a:latin typeface="맑은고딕"/>
                <a:ea typeface="신명조"/>
              </a:rPr>
              <a:t>본 논문은 </a:t>
            </a:r>
            <a:r>
              <a:rPr lang="en-US" altLang="ko-KR" sz="2800" dirty="0">
                <a:latin typeface="맑은고딕"/>
                <a:ea typeface="신명조"/>
              </a:rPr>
              <a:t>28 GHz </a:t>
            </a:r>
            <a:r>
              <a:rPr lang="ko-KR" altLang="en-US" sz="2800" dirty="0">
                <a:latin typeface="맑은고딕"/>
                <a:ea typeface="신명조"/>
              </a:rPr>
              <a:t>에서 동작하는 전 이중 통신 송수신기의 수신단에 들어가는 능동 하향 주파수 </a:t>
            </a:r>
            <a:r>
              <a:rPr lang="ko-KR" altLang="en-US" sz="2800" dirty="0" err="1">
                <a:latin typeface="맑은고딕"/>
                <a:ea typeface="신명조"/>
              </a:rPr>
              <a:t>혼합기</a:t>
            </a:r>
            <a:r>
              <a:rPr lang="ko-KR" altLang="en-US" sz="2800" dirty="0">
                <a:latin typeface="맑은고딕"/>
                <a:ea typeface="신명조"/>
              </a:rPr>
              <a:t> </a:t>
            </a:r>
            <a:r>
              <a:rPr lang="en-US" altLang="ko-KR" sz="2800" dirty="0">
                <a:latin typeface="맑은고딕"/>
                <a:ea typeface="신명조"/>
              </a:rPr>
              <a:t>(Down Conversion Mixer)</a:t>
            </a:r>
            <a:r>
              <a:rPr lang="ko-KR" altLang="en-US" sz="2800" dirty="0">
                <a:latin typeface="맑은고딕"/>
                <a:ea typeface="신명조"/>
              </a:rPr>
              <a:t>를 설계하였다</a:t>
            </a:r>
            <a:r>
              <a:rPr lang="en-US" altLang="ko-KR" sz="2800" dirty="0">
                <a:latin typeface="맑은고딕"/>
                <a:ea typeface="신명조"/>
              </a:rPr>
              <a:t>. </a:t>
            </a:r>
            <a:r>
              <a:rPr lang="ko-KR" altLang="en-US" sz="2800" dirty="0">
                <a:latin typeface="맑은고딕"/>
                <a:ea typeface="신명조"/>
              </a:rPr>
              <a:t>높은 이득과 선형성을 얻기 위해 누설 전류를 유발하는 기생</a:t>
            </a:r>
            <a:r>
              <a:rPr lang="en-US" altLang="ko-KR" sz="2800" dirty="0">
                <a:latin typeface="맑은고딕"/>
                <a:ea typeface="신명조"/>
              </a:rPr>
              <a:t>Capacitance</a:t>
            </a:r>
            <a:r>
              <a:rPr lang="ko-KR" altLang="en-US" sz="2800" dirty="0">
                <a:latin typeface="맑은고딕"/>
                <a:ea typeface="신명조"/>
              </a:rPr>
              <a:t>의 영향을 완화하기 위해 </a:t>
            </a:r>
            <a:r>
              <a:rPr lang="en-US" altLang="ko-KR" sz="2800" dirty="0">
                <a:latin typeface="맑은고딕"/>
                <a:ea typeface="신명조"/>
              </a:rPr>
              <a:t>Coupling Capacitor</a:t>
            </a:r>
            <a:r>
              <a:rPr lang="ko-KR" altLang="en-US" sz="2800" dirty="0">
                <a:latin typeface="맑은고딕"/>
                <a:ea typeface="신명조"/>
              </a:rPr>
              <a:t>를 적용하였다</a:t>
            </a:r>
            <a:r>
              <a:rPr lang="en-US" altLang="ko-KR" sz="2800" dirty="0">
                <a:latin typeface="맑은고딕"/>
                <a:ea typeface="신명조"/>
              </a:rPr>
              <a:t>. </a:t>
            </a:r>
            <a:r>
              <a:rPr lang="ko-KR" altLang="en-US" sz="2800" dirty="0">
                <a:latin typeface="맑은고딕"/>
                <a:ea typeface="신명조"/>
              </a:rPr>
              <a:t>이 구조에서 선형성을 향상시키기 위해 </a:t>
            </a:r>
            <a:r>
              <a:rPr lang="en-US" altLang="ko-KR" sz="2800" dirty="0">
                <a:latin typeface="맑은고딕"/>
                <a:ea typeface="신명조"/>
              </a:rPr>
              <a:t>Inverting type </a:t>
            </a:r>
            <a:r>
              <a:rPr lang="ko-KR" altLang="en-US" sz="2800" dirty="0">
                <a:latin typeface="맑은고딕"/>
                <a:ea typeface="신명조"/>
              </a:rPr>
              <a:t>증폭기를 추가로 적용하였다</a:t>
            </a:r>
            <a:r>
              <a:rPr lang="en-US" altLang="ko-KR" sz="2800" dirty="0">
                <a:latin typeface="맑은고딕"/>
                <a:ea typeface="신명조"/>
              </a:rPr>
              <a:t>. </a:t>
            </a:r>
            <a:r>
              <a:rPr lang="ko-KR" altLang="en-US" sz="2800" dirty="0">
                <a:latin typeface="맑은고딕"/>
                <a:ea typeface="신명조"/>
              </a:rPr>
              <a:t>시뮬레이션 결과 </a:t>
            </a:r>
            <a:r>
              <a:rPr lang="en-US" altLang="ko-KR" sz="2800" dirty="0">
                <a:latin typeface="맑은고딕"/>
                <a:ea typeface="신명조"/>
              </a:rPr>
              <a:t>-7.06dBm</a:t>
            </a:r>
            <a:r>
              <a:rPr lang="ko-KR" altLang="en-US" sz="2800" dirty="0">
                <a:latin typeface="맑은고딕"/>
                <a:ea typeface="신명조"/>
              </a:rPr>
              <a:t>의 </a:t>
            </a:r>
            <a:r>
              <a:rPr lang="en-US" altLang="ko-KR" sz="2800" dirty="0">
                <a:latin typeface="맑은고딕"/>
                <a:ea typeface="신명조"/>
              </a:rPr>
              <a:t>IP1dB, 12.2dBm</a:t>
            </a:r>
            <a:r>
              <a:rPr lang="ko-KR" altLang="en-US" sz="2800" dirty="0">
                <a:latin typeface="맑은고딕"/>
                <a:ea typeface="신명조"/>
              </a:rPr>
              <a:t>의 </a:t>
            </a:r>
            <a:r>
              <a:rPr lang="en-US" altLang="ko-KR" sz="2800" dirty="0">
                <a:latin typeface="맑은고딕"/>
                <a:ea typeface="신명조"/>
              </a:rPr>
              <a:t>IIP3, 8.67dB</a:t>
            </a:r>
            <a:r>
              <a:rPr lang="ko-KR" altLang="en-US" sz="2800" dirty="0">
                <a:latin typeface="맑은고딕"/>
                <a:ea typeface="신명조"/>
              </a:rPr>
              <a:t>의 </a:t>
            </a:r>
            <a:r>
              <a:rPr lang="en-US" altLang="ko-KR" sz="2800" dirty="0">
                <a:latin typeface="맑은고딕"/>
                <a:ea typeface="신명조"/>
              </a:rPr>
              <a:t>Conversion gain</a:t>
            </a:r>
            <a:r>
              <a:rPr lang="ko-KR" altLang="en-US" sz="2800" dirty="0">
                <a:latin typeface="맑은고딕"/>
                <a:ea typeface="신명조"/>
              </a:rPr>
              <a:t>의 결과를 얻었다</a:t>
            </a:r>
            <a:r>
              <a:rPr lang="en-US" altLang="ko-KR" sz="2800" dirty="0">
                <a:latin typeface="Times New Roman" panose="02020603050405020304" pitchFamily="18" charset="0"/>
                <a:ea typeface="신명조"/>
              </a:rPr>
              <a:t>. </a:t>
            </a:r>
          </a:p>
        </p:txBody>
      </p:sp>
      <p:sp>
        <p:nvSpPr>
          <p:cNvPr id="23" name="Text Box 21">
            <a:extLst>
              <a:ext uri="{FF2B5EF4-FFF2-40B4-BE49-F238E27FC236}">
                <a16:creationId xmlns:a16="http://schemas.microsoft.com/office/drawing/2014/main" id="{611BCB43-107A-43A1-A73C-26E1DBAB0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87" y="14888372"/>
            <a:ext cx="15133959" cy="792162"/>
          </a:xfrm>
          <a:prstGeom prst="rect">
            <a:avLst/>
          </a:prstGeom>
          <a:solidFill>
            <a:srgbClr val="8094D1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latinLnBrk="1" hangingPunct="1">
              <a:spcBef>
                <a:spcPct val="20000"/>
              </a:spcBef>
              <a:defRPr/>
            </a:pPr>
            <a:r>
              <a:rPr lang="en-US" altLang="ko-KR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Ⅲ</a:t>
            </a:r>
            <a:r>
              <a:rPr lang="en-US" altLang="ko-KR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  <a:cs typeface="Times New Roman" panose="02020603050405020304" pitchFamily="18" charset="0"/>
              </a:rPr>
              <a:t>. Mixer</a:t>
            </a:r>
            <a:r>
              <a:rPr lang="ko-KR" alt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  <a:cs typeface="Times New Roman" panose="02020603050405020304" pitchFamily="18" charset="0"/>
              </a:rPr>
              <a:t> 구조 및 설계</a:t>
            </a:r>
            <a:endParaRPr lang="en-US" altLang="ko-KR" sz="4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tangle 221">
            <a:extLst>
              <a:ext uri="{FF2B5EF4-FFF2-40B4-BE49-F238E27FC236}">
                <a16:creationId xmlns:a16="http://schemas.microsoft.com/office/drawing/2014/main" id="{5CA9A0B5-B939-4C23-9F09-F400BF110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248" y="15809956"/>
            <a:ext cx="14942497" cy="250430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latinLnBrk="1">
              <a:spcBef>
                <a:spcPct val="20000"/>
              </a:spcBef>
              <a:buChar char="•"/>
              <a:defRPr kumimoji="1" sz="15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1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13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ko-KR" altLang="ko-KR" sz="3200" dirty="0">
              <a:solidFill>
                <a:srgbClr val="000000"/>
              </a:solidFill>
              <a:latin typeface="Times New Roman" panose="02020603050405020304" pitchFamily="18" charset="0"/>
              <a:ea typeface="굴림체" panose="020B0609000101010101" pitchFamily="49" charset="-127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ADDACEC-1993-4534-80F6-3CDC404FE054}"/>
              </a:ext>
            </a:extLst>
          </p:cNvPr>
          <p:cNvSpPr txBox="1"/>
          <p:nvPr/>
        </p:nvSpPr>
        <p:spPr>
          <a:xfrm>
            <a:off x="343477" y="16004442"/>
            <a:ext cx="145818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altLang="ko-KR" sz="2800" dirty="0">
                <a:latin typeface="신명조"/>
                <a:ea typeface="맑은 고딕" panose="020B0503020000020004" pitchFamily="50" charset="-127"/>
              </a:rPr>
              <a:t>1. </a:t>
            </a:r>
            <a:r>
              <a:rPr lang="ko-KR" altLang="en-US" sz="2800" dirty="0">
                <a:latin typeface="신명조"/>
                <a:ea typeface="맑은 고딕" panose="020B0503020000020004" pitchFamily="50" charset="-127"/>
              </a:rPr>
              <a:t>설계한 </a:t>
            </a:r>
            <a:r>
              <a:rPr lang="en-US" altLang="ko-KR" sz="2800" dirty="0">
                <a:latin typeface="신명조"/>
                <a:ea typeface="맑은 고딕" panose="020B0503020000020004" pitchFamily="50" charset="-127"/>
              </a:rPr>
              <a:t>Mixer</a:t>
            </a:r>
            <a:r>
              <a:rPr lang="ko-KR" altLang="en-US" sz="2800" dirty="0">
                <a:latin typeface="신명조"/>
                <a:ea typeface="맑은 고딕" panose="020B0503020000020004" pitchFamily="50" charset="-127"/>
              </a:rPr>
              <a:t>의 특성</a:t>
            </a:r>
            <a:endParaRPr lang="en-US" altLang="ko-KR" sz="2800" dirty="0">
              <a:latin typeface="신명조"/>
              <a:ea typeface="맑은 고딕" panose="020B0503020000020004" pitchFamily="50" charset="-127"/>
            </a:endParaRPr>
          </a:p>
        </p:txBody>
      </p:sp>
      <p:sp>
        <p:nvSpPr>
          <p:cNvPr id="26" name="TextBox 41">
            <a:extLst>
              <a:ext uri="{FF2B5EF4-FFF2-40B4-BE49-F238E27FC236}">
                <a16:creationId xmlns:a16="http://schemas.microsoft.com/office/drawing/2014/main" id="{40AE7ED4-F378-4BDD-A478-28DF7BA5F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635" y="26590294"/>
            <a:ext cx="1470964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/>
            <a:r>
              <a:rPr lang="ko-KR" altLang="en-US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그림 </a:t>
            </a:r>
            <a:r>
              <a:rPr lang="en-US" altLang="ko-KR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1. Coupling capacitor</a:t>
            </a:r>
            <a:r>
              <a:rPr lang="ko-KR" altLang="en-US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가  구조가  적용된 </a:t>
            </a:r>
            <a:r>
              <a:rPr lang="en-US" altLang="ko-KR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Down Conversion Mixer </a:t>
            </a:r>
            <a:r>
              <a:rPr lang="ko-KR" altLang="en-US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회로도</a:t>
            </a:r>
          </a:p>
        </p:txBody>
      </p:sp>
      <p:pic>
        <p:nvPicPr>
          <p:cNvPr id="27" name="그림 26">
            <a:extLst>
              <a:ext uri="{FF2B5EF4-FFF2-40B4-BE49-F238E27FC236}">
                <a16:creationId xmlns:a16="http://schemas.microsoft.com/office/drawing/2014/main" id="{2A625C11-2012-48C7-A401-5F1EDD2E5C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33603" y="20213996"/>
            <a:ext cx="8730968" cy="6151883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3EC33FFA-EB43-4A25-B2A2-7ADE02867FF3}"/>
              </a:ext>
            </a:extLst>
          </p:cNvPr>
          <p:cNvSpPr txBox="1"/>
          <p:nvPr/>
        </p:nvSpPr>
        <p:spPr>
          <a:xfrm>
            <a:off x="697743" y="19395806"/>
            <a:ext cx="144456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Down Conversion Mixer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의 회로도는 그림 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과 같으며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Coupling capacitor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를 적용하였다</a:t>
            </a:r>
            <a:r>
              <a:rPr lang="en-US" altLang="ko-KR" sz="2800" dirty="0">
                <a:latin typeface="신명조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723B3DE-607F-4D80-96CD-78D233BD3E79}"/>
              </a:ext>
            </a:extLst>
          </p:cNvPr>
          <p:cNvSpPr txBox="1"/>
          <p:nvPr/>
        </p:nvSpPr>
        <p:spPr>
          <a:xfrm>
            <a:off x="1021378" y="16603608"/>
            <a:ext cx="13815504" cy="3240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28 GHz double balanced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Down Conversion Mixer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Active load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를 이용하여 전압 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headroom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확보</a:t>
            </a:r>
            <a:endParaRPr lang="en-US" altLang="ko-KR" sz="2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Coupling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capacitor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를 적용하여 기생 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Capacitance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의 영향을 완화</a:t>
            </a:r>
            <a:endParaRPr lang="en-US" altLang="ko-KR" sz="2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Inverting type 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증폭기를 추가로 적용하여 선형성 향상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altLang="ko-KR" sz="2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44B929B-88C1-4471-82DF-5A6E49FD3DA6}"/>
                  </a:ext>
                </a:extLst>
              </p:cNvPr>
              <p:cNvSpPr txBox="1"/>
              <p:nvPr/>
            </p:nvSpPr>
            <p:spPr>
              <a:xfrm>
                <a:off x="668251" y="36171777"/>
                <a:ext cx="14343562" cy="28752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defRPr/>
                </a:pPr>
                <a:r>
                  <a:rPr lang="ko-KR" altLang="en-US" sz="2800" dirty="0">
                    <a:latin typeface="맑은고딕"/>
                    <a:ea typeface="맑은 고딕" panose="020B0503020000020004" pitchFamily="50" charset="-127"/>
                  </a:rPr>
                  <a:t> 실제 소자를 사용했을 때 </a:t>
                </a:r>
                <a:r>
                  <a:rPr lang="en-US" altLang="ko-KR" sz="2800" dirty="0">
                    <a:latin typeface="맑은고딕"/>
                    <a:ea typeface="맑은 고딕" panose="020B0503020000020004" pitchFamily="50" charset="-127"/>
                  </a:rPr>
                  <a:t>Coupling Capacitor</a:t>
                </a:r>
                <a:r>
                  <a:rPr lang="ko-KR" altLang="en-US" sz="2800" dirty="0">
                    <a:latin typeface="맑은고딕"/>
                    <a:ea typeface="맑은 고딕" panose="020B0503020000020004" pitchFamily="50" charset="-127"/>
                  </a:rPr>
                  <a:t>의 크기를 줄여 선형성을 확보하는데 한계가 있기 때문에 그림 </a:t>
                </a:r>
                <a:r>
                  <a:rPr lang="en-US" altLang="ko-KR" sz="2800" dirty="0">
                    <a:latin typeface="맑은고딕"/>
                    <a:ea typeface="맑은 고딕" panose="020B0503020000020004" pitchFamily="50" charset="-127"/>
                  </a:rPr>
                  <a:t>2</a:t>
                </a:r>
                <a:r>
                  <a:rPr lang="ko-KR" altLang="en-US" sz="2800" dirty="0">
                    <a:latin typeface="맑은고딕"/>
                    <a:ea typeface="맑은 고딕" panose="020B0503020000020004" pitchFamily="50" charset="-127"/>
                  </a:rPr>
                  <a:t>에서는 </a:t>
                </a:r>
                <a:r>
                  <a:rPr lang="en-US" altLang="ko-KR" sz="2800" dirty="0">
                    <a:latin typeface="맑은고딕"/>
                    <a:ea typeface="맑은 고딕" panose="020B0503020000020004" pitchFamily="50" charset="-127"/>
                  </a:rPr>
                  <a:t>RF</a:t>
                </a:r>
                <a:r>
                  <a:rPr lang="ko-KR" altLang="en-US" sz="2800" dirty="0">
                    <a:latin typeface="맑은고딕"/>
                    <a:ea typeface="맑은 고딕" panose="020B0503020000020004" pitchFamily="50" charset="-127"/>
                  </a:rPr>
                  <a:t> </a:t>
                </a:r>
                <a:r>
                  <a:rPr lang="en-US" altLang="ko-KR" sz="2800" dirty="0">
                    <a:latin typeface="맑은고딕"/>
                    <a:ea typeface="맑은 고딕" panose="020B0503020000020004" pitchFamily="50" charset="-127"/>
                  </a:rPr>
                  <a:t>transconductance</a:t>
                </a:r>
                <a:r>
                  <a:rPr lang="ko-KR" altLang="en-US" sz="2800" dirty="0">
                    <a:latin typeface="맑은고딕"/>
                    <a:ea typeface="맑은 고딕" panose="020B0503020000020004" pitchFamily="50" charset="-127"/>
                  </a:rPr>
                  <a:t> </a:t>
                </a:r>
                <a:r>
                  <a:rPr lang="en-US" altLang="ko-KR" sz="2800" dirty="0">
                    <a:latin typeface="맑은고딕"/>
                    <a:ea typeface="맑은 고딕" panose="020B0503020000020004" pitchFamily="50" charset="-127"/>
                  </a:rPr>
                  <a:t>stage</a:t>
                </a:r>
                <a:r>
                  <a:rPr lang="ko-KR" altLang="en-US" sz="2800" dirty="0">
                    <a:latin typeface="맑은고딕"/>
                    <a:ea typeface="맑은 고딕" panose="020B0503020000020004" pitchFamily="50" charset="-127"/>
                  </a:rPr>
                  <a:t> 단에 </a:t>
                </a:r>
                <a:r>
                  <a:rPr lang="en-US" altLang="ko-KR" sz="2800" dirty="0">
                    <a:latin typeface="맑은고딕"/>
                    <a:cs typeface="Times New Roman" panose="02020603050405020304" pitchFamily="18" charset="0"/>
                  </a:rPr>
                  <a:t>Inverting type </a:t>
                </a:r>
                <a:r>
                  <a:rPr lang="ko-KR" altLang="en-US" sz="2800" dirty="0">
                    <a:latin typeface="맑은고딕"/>
                    <a:ea typeface="맑은 고딕" panose="020B0503020000020004" pitchFamily="50" charset="-127"/>
                    <a:cs typeface="Times New Roman" panose="02020603050405020304" pitchFamily="18" charset="0"/>
                  </a:rPr>
                  <a:t>증폭기를 추가로 적용하여 이득을 낮추는 대신 선형성을 향상시켰다</a:t>
                </a:r>
                <a:r>
                  <a:rPr lang="en-US" altLang="ko-KR" sz="2800" dirty="0">
                    <a:latin typeface="맑은고딕"/>
                    <a:ea typeface="맑은 고딕" panose="020B0503020000020004" pitchFamily="50" charset="-127"/>
                    <a:cs typeface="Times New Roman" panose="02020603050405020304" pitchFamily="18" charset="0"/>
                  </a:rPr>
                  <a:t>.</a:t>
                </a:r>
              </a:p>
              <a:p>
                <a:pPr algn="just">
                  <a:defRPr/>
                </a:pPr>
                <a:r>
                  <a:rPr lang="ko-KR" altLang="en-US" sz="2800" dirty="0">
                    <a:latin typeface="맑은고딕"/>
                    <a:ea typeface="맑은 고딕" panose="020B0503020000020004" pitchFamily="50" charset="-127"/>
                  </a:rPr>
                  <a:t> 식</a:t>
                </a:r>
                <a:r>
                  <a:rPr lang="en-US" altLang="ko-KR" sz="2800" dirty="0">
                    <a:latin typeface="맑은고딕"/>
                    <a:ea typeface="맑은 고딕" panose="020B0503020000020004" pitchFamily="50" charset="-127"/>
                  </a:rPr>
                  <a:t> (1)</a:t>
                </a:r>
                <a:r>
                  <a:rPr lang="ko-KR" altLang="en-US" sz="2800" dirty="0">
                    <a:latin typeface="맑은고딕"/>
                    <a:ea typeface="맑은 고딕" panose="020B0503020000020004" pitchFamily="50" charset="-127"/>
                  </a:rPr>
                  <a:t>은 </a:t>
                </a:r>
                <a:r>
                  <a:rPr lang="en-US" altLang="ko-KR" sz="2800" dirty="0">
                    <a:latin typeface="맑은고딕"/>
                    <a:ea typeface="맑은 고딕" panose="020B0503020000020004" pitchFamily="50" charset="-127"/>
                  </a:rPr>
                  <a:t>Inverting type </a:t>
                </a:r>
                <a:r>
                  <a:rPr lang="ko-KR" altLang="en-US" sz="2800" dirty="0">
                    <a:latin typeface="맑은고딕"/>
                    <a:ea typeface="맑은 고딕" panose="020B0503020000020004" pitchFamily="50" charset="-127"/>
                  </a:rPr>
                  <a:t>증폭기의 이득을 보여준다</a:t>
                </a:r>
                <a:r>
                  <a:rPr lang="en-US" altLang="ko-KR" sz="2800" dirty="0">
                    <a:latin typeface="맑은고딕"/>
                    <a:ea typeface="맑은 고딕" panose="020B0503020000020004" pitchFamily="50" charset="-127"/>
                  </a:rPr>
                  <a:t>.</a:t>
                </a:r>
              </a:p>
              <a:p>
                <a:pPr algn="just">
                  <a:defRPr/>
                </a:pPr>
                <a:endPara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  <a:p>
                <a:pPr algn="just">
                  <a:defRPr/>
                </a:pPr>
                <a:r>
                  <a:rPr lang="en-US" altLang="ko-KR" sz="360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3600" b="0" i="1" smtClean="0"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</m:ctrlPr>
                      </m:sSubPr>
                      <m:e>
                        <m:r>
                          <a:rPr lang="en-US" altLang="ko-KR" sz="3600" b="0" i="1" smtClean="0"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𝐴</m:t>
                        </m:r>
                      </m:e>
                      <m:sub>
                        <m:r>
                          <a:rPr lang="en-US" altLang="ko-KR" sz="3600" b="0" i="1" smtClean="0"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𝑉</m:t>
                        </m:r>
                      </m:sub>
                    </m:sSub>
                    <m:r>
                      <a:rPr lang="en-US" altLang="ko-KR" sz="3600" b="0" i="1" smtClean="0">
                        <a:latin typeface="Cambria Math" panose="02040503050406030204" pitchFamily="18" charset="0"/>
                        <a:ea typeface="맑은 고딕" panose="020B0503020000020004" pitchFamily="50" charset="-127"/>
                      </a:rPr>
                      <m:t>=(</m:t>
                    </m:r>
                    <m:f>
                      <m:fPr>
                        <m:ctrlPr>
                          <a:rPr lang="en-US" altLang="ko-KR" sz="3600" b="0" i="1" smtClean="0"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</m:ctrlPr>
                      </m:fPr>
                      <m:num>
                        <m:r>
                          <a:rPr lang="en-US" altLang="ko-KR" sz="3600" b="0" i="1" smtClean="0"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1</m:t>
                        </m:r>
                      </m:num>
                      <m:den>
                        <m:r>
                          <a:rPr lang="en-US" altLang="ko-KR" sz="3600" b="0" i="1" smtClean="0"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𝑅</m:t>
                        </m:r>
                      </m:den>
                    </m:f>
                    <m:r>
                      <a:rPr lang="en-US" altLang="ko-KR" sz="3600" b="0" i="1" smtClean="0">
                        <a:latin typeface="Cambria Math" panose="02040503050406030204" pitchFamily="18" charset="0"/>
                        <a:ea typeface="맑은 고딕" panose="020B0503020000020004" pitchFamily="50" charset="-127"/>
                      </a:rPr>
                      <m:t>−</m:t>
                    </m:r>
                    <m:sSub>
                      <m:sSubPr>
                        <m:ctrlPr>
                          <a:rPr lang="en-US" altLang="ko-KR" sz="3600" b="0" i="1" smtClean="0"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</m:ctrlPr>
                      </m:sSubPr>
                      <m:e>
                        <m:r>
                          <a:rPr lang="en-US" altLang="ko-KR" sz="3600" b="0" i="1" smtClean="0"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𝑔</m:t>
                        </m:r>
                      </m:e>
                      <m:sub>
                        <m:r>
                          <a:rPr lang="en-US" altLang="ko-KR" sz="3600" b="0" i="1" smtClean="0"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𝑚</m:t>
                        </m:r>
                        <m:r>
                          <a:rPr lang="en-US" altLang="ko-KR" sz="3600" b="0" i="1" smtClean="0"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1</m:t>
                        </m:r>
                      </m:sub>
                    </m:sSub>
                    <m:r>
                      <a:rPr lang="en-US" altLang="ko-KR" sz="3600" b="0" i="1" smtClean="0">
                        <a:latin typeface="Cambria Math" panose="02040503050406030204" pitchFamily="18" charset="0"/>
                        <a:ea typeface="맑은 고딕" panose="020B0503020000020004" pitchFamily="50" charset="-127"/>
                      </a:rPr>
                      <m:t>−</m:t>
                    </m:r>
                    <m:sSub>
                      <m:sSubPr>
                        <m:ctrlPr>
                          <a:rPr lang="en-US" altLang="ko-KR" sz="3600" b="0" i="1" smtClean="0"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</m:ctrlPr>
                      </m:sSubPr>
                      <m:e>
                        <m:r>
                          <a:rPr lang="en-US" altLang="ko-KR" sz="3600" b="0" i="1" smtClean="0"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𝑔</m:t>
                        </m:r>
                      </m:e>
                      <m:sub>
                        <m:r>
                          <a:rPr lang="en-US" altLang="ko-KR" sz="3600" b="0" i="1" smtClean="0"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𝑚</m:t>
                        </m:r>
                        <m:r>
                          <a:rPr lang="en-US" altLang="ko-KR" sz="3600" b="0" i="1" smtClean="0"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2</m:t>
                        </m:r>
                      </m:sub>
                    </m:sSub>
                    <m:r>
                      <a:rPr lang="en-US" altLang="ko-KR" sz="3600" b="0" i="1" smtClean="0">
                        <a:latin typeface="Cambria Math" panose="02040503050406030204" pitchFamily="18" charset="0"/>
                        <a:ea typeface="맑은 고딕" panose="020B0503020000020004" pitchFamily="50" charset="-127"/>
                      </a:rPr>
                      <m:t>)(</m:t>
                    </m:r>
                    <m:r>
                      <a:rPr lang="en-US" altLang="ko-KR" sz="3600" b="0" i="1" smtClean="0">
                        <a:latin typeface="Cambria Math" panose="02040503050406030204" pitchFamily="18" charset="0"/>
                        <a:ea typeface="맑은 고딕" panose="020B0503020000020004" pitchFamily="50" charset="-127"/>
                      </a:rPr>
                      <m:t>𝑅</m:t>
                    </m:r>
                    <m:r>
                      <a:rPr lang="en-US" altLang="ko-KR" sz="3600" b="0" i="1" smtClean="0">
                        <a:latin typeface="Cambria Math" panose="02040503050406030204" pitchFamily="18" charset="0"/>
                        <a:ea typeface="맑은 고딕" panose="020B0503020000020004" pitchFamily="50" charset="-127"/>
                      </a:rPr>
                      <m:t>||</m:t>
                    </m:r>
                    <m:sSub>
                      <m:sSubPr>
                        <m:ctrlPr>
                          <a:rPr lang="en-US" altLang="ko-KR" sz="3600" b="0" i="1" smtClean="0"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</m:ctrlPr>
                      </m:sSubPr>
                      <m:e>
                        <m:r>
                          <a:rPr lang="en-US" altLang="ko-KR" sz="3600" b="0" i="1" smtClean="0"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𝑟</m:t>
                        </m:r>
                      </m:e>
                      <m:sub>
                        <m:r>
                          <a:rPr lang="en-US" altLang="ko-KR" sz="3600" b="0" i="1" smtClean="0"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01</m:t>
                        </m:r>
                      </m:sub>
                    </m:sSub>
                    <m:r>
                      <a:rPr lang="en-US" altLang="ko-KR" sz="3600" b="0" i="1" smtClean="0">
                        <a:latin typeface="Cambria Math" panose="02040503050406030204" pitchFamily="18" charset="0"/>
                        <a:ea typeface="맑은 고딕" panose="020B0503020000020004" pitchFamily="50" charset="-127"/>
                      </a:rPr>
                      <m:t>||</m:t>
                    </m:r>
                    <m:sSub>
                      <m:sSubPr>
                        <m:ctrlPr>
                          <a:rPr lang="en-US" altLang="ko-KR" sz="3600" b="0" i="1" smtClean="0"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</m:ctrlPr>
                      </m:sSubPr>
                      <m:e>
                        <m:r>
                          <a:rPr lang="en-US" altLang="ko-KR" sz="3600" b="0" i="1" smtClean="0"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𝑟</m:t>
                        </m:r>
                      </m:e>
                      <m:sub>
                        <m:r>
                          <a:rPr lang="en-US" altLang="ko-KR" sz="3600" b="0" i="1" smtClean="0"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02</m:t>
                        </m:r>
                      </m:sub>
                    </m:sSub>
                    <m:r>
                      <a:rPr lang="en-US" altLang="ko-KR" sz="3600" i="1">
                        <a:latin typeface="Cambria Math" panose="02040503050406030204" pitchFamily="18" charset="0"/>
                        <a:ea typeface="맑은 고딕" panose="020B0503020000020004" pitchFamily="50" charset="-127"/>
                      </a:rPr>
                      <m:t>||</m:t>
                    </m:r>
                    <m:sSub>
                      <m:sSubPr>
                        <m:ctrlPr>
                          <a:rPr lang="en-US" altLang="ko-KR" sz="3600" i="1" smtClean="0"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</m:ctrlPr>
                      </m:sSubPr>
                      <m:e>
                        <m:r>
                          <a:rPr lang="en-US" altLang="ko-KR" sz="3600" b="0" i="1" smtClean="0"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𝑍</m:t>
                        </m:r>
                      </m:e>
                      <m:sub>
                        <m:r>
                          <a:rPr lang="en-US" altLang="ko-KR" sz="3600" b="0" i="1" smtClean="0"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𝑙𝑜𝑎𝑑</m:t>
                        </m:r>
                      </m:sub>
                    </m:sSub>
                    <m:r>
                      <a:rPr lang="en-US" altLang="ko-KR" sz="3600" b="0" i="1" smtClean="0">
                        <a:latin typeface="Cambria Math" panose="02040503050406030204" pitchFamily="18" charset="0"/>
                        <a:ea typeface="맑은 고딕" panose="020B0503020000020004" pitchFamily="50" charset="-127"/>
                      </a:rPr>
                      <m:t>)</m:t>
                    </m:r>
                  </m:oMath>
                </a14:m>
                <a:r>
                  <a:rPr lang="en-US" altLang="ko-KR" sz="360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                 (1)</a:t>
                </a: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44B929B-88C1-4471-82DF-5A6E49FD3D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251" y="36171777"/>
                <a:ext cx="14343562" cy="2875211"/>
              </a:xfrm>
              <a:prstGeom prst="rect">
                <a:avLst/>
              </a:prstGeom>
              <a:blipFill>
                <a:blip r:embed="rId5"/>
                <a:stretch>
                  <a:fillRect l="-892" t="-2335" r="-935" b="-148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9F7A02B3-0EDE-4E69-B4E9-7F1B0CC4D755}"/>
              </a:ext>
            </a:extLst>
          </p:cNvPr>
          <p:cNvSpPr txBox="1"/>
          <p:nvPr/>
        </p:nvSpPr>
        <p:spPr>
          <a:xfrm>
            <a:off x="814870" y="27396243"/>
            <a:ext cx="1419694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그림 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에서는 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[1]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을 참고하여 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Gilbert Cell 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기반 회로에서 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Coupling capacitor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를 적용해 누설전류를 유발하는 기생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Capacitance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의 영향을 완화시켜 높은 이득을 얻었다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  <p:sp>
        <p:nvSpPr>
          <p:cNvPr id="32" name="TextBox 41">
            <a:extLst>
              <a:ext uri="{FF2B5EF4-FFF2-40B4-BE49-F238E27FC236}">
                <a16:creationId xmlns:a16="http://schemas.microsoft.com/office/drawing/2014/main" id="{493BAC97-EDEC-44AC-99A0-733D6021C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71" y="34964438"/>
            <a:ext cx="15482576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/>
            <a:r>
              <a:rPr lang="ko-KR" altLang="en-US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그림 </a:t>
            </a:r>
            <a:r>
              <a:rPr lang="en-US" altLang="ko-KR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2. (a) Inverting type </a:t>
            </a:r>
            <a:r>
              <a:rPr lang="ko-KR" altLang="en-US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증폭기를 추가로 적용한 </a:t>
            </a:r>
            <a:r>
              <a:rPr lang="en-US" altLang="ko-KR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Down Conversion</a:t>
            </a:r>
            <a:r>
              <a:rPr lang="ko-KR" altLang="en-US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Mixer </a:t>
            </a:r>
            <a:r>
              <a:rPr lang="ko-KR" altLang="en-US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회로도 </a:t>
            </a:r>
            <a:endParaRPr lang="en-US" altLang="ko-KR" sz="26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ctr"/>
            <a:r>
              <a:rPr lang="en-US" altLang="ko-KR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(b) Inverting type </a:t>
            </a:r>
            <a:r>
              <a:rPr lang="ko-KR" altLang="en-US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증폭기를 추가로 적용한 </a:t>
            </a:r>
            <a:r>
              <a:rPr lang="en-US" altLang="ko-KR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Down Conversion</a:t>
            </a:r>
            <a:r>
              <a:rPr lang="ko-KR" altLang="en-US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Mixer</a:t>
            </a:r>
            <a:r>
              <a:rPr lang="ko-KR" altLang="en-US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의 </a:t>
            </a:r>
            <a:r>
              <a:rPr lang="en-US" altLang="ko-KR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layout</a:t>
            </a:r>
            <a:endParaRPr lang="ko-KR" altLang="en-US" sz="26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pic>
        <p:nvPicPr>
          <p:cNvPr id="33" name="그림 32">
            <a:extLst>
              <a:ext uri="{FF2B5EF4-FFF2-40B4-BE49-F238E27FC236}">
                <a16:creationId xmlns:a16="http://schemas.microsoft.com/office/drawing/2014/main" id="{4238F71D-CEC2-4D0D-B8E9-8ED2347F39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69081" y="28865749"/>
            <a:ext cx="6229222" cy="54315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C243CBD-8BDD-459F-B2BE-47F3981D9190}"/>
                  </a:ext>
                </a:extLst>
              </p:cNvPr>
              <p:cNvSpPr txBox="1"/>
              <p:nvPr/>
            </p:nvSpPr>
            <p:spPr>
              <a:xfrm>
                <a:off x="684354" y="39262210"/>
                <a:ext cx="14211517" cy="10644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ko-KR" altLang="en-US" sz="280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 식 </a:t>
                </a:r>
                <a:r>
                  <a:rPr lang="en-US" altLang="ko-KR" sz="280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(1) </a:t>
                </a:r>
                <a:r>
                  <a:rPr lang="ko-KR" altLang="en-US" sz="280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에서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3600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</m:ctrlPr>
                      </m:sSubPr>
                      <m:e>
                        <m:r>
                          <a:rPr lang="en-US" altLang="ko-KR" sz="3600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𝑍</m:t>
                        </m:r>
                      </m:e>
                      <m:sub>
                        <m:r>
                          <a:rPr lang="en-US" altLang="ko-KR" sz="3600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</a:rPr>
                          <m:t>𝑜𝑢𝑡</m:t>
                        </m:r>
                      </m:sub>
                    </m:sSub>
                    <m:r>
                      <a:rPr lang="en-US" altLang="ko-KR" sz="3600" i="1">
                        <a:latin typeface="Cambria Math" panose="02040503050406030204" pitchFamily="18" charset="0"/>
                        <a:ea typeface="맑은 고딕" panose="020B0503020000020004" pitchFamily="50" charset="-127"/>
                      </a:rPr>
                      <m:t> </m:t>
                    </m:r>
                  </m:oMath>
                </a14:m>
                <a:r>
                  <a:rPr lang="ko-KR" altLang="en-US" sz="280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이 작은 경우 이득이 감소함을 알 수 있다</a:t>
                </a:r>
                <a:r>
                  <a:rPr lang="en-US" altLang="ko-KR" sz="280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. Inverting type </a:t>
                </a:r>
                <a:r>
                  <a:rPr lang="ko-KR" altLang="en-US" sz="280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증폭기를 적용하였을 때 증폭기의 출력단이 </a:t>
                </a:r>
                <a:r>
                  <a:rPr lang="en-US" altLang="ko-KR" sz="280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transistor</a:t>
                </a:r>
                <a:r>
                  <a:rPr lang="ko-KR" altLang="en-US" sz="280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의 </a:t>
                </a:r>
                <a:r>
                  <a:rPr lang="en-US" altLang="ko-KR" sz="280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gate</a:t>
                </a:r>
                <a:r>
                  <a:rPr lang="ko-KR" altLang="en-US" sz="280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와 연결된다면 이득이 증가하겠지만</a:t>
                </a:r>
                <a:r>
                  <a:rPr lang="en-US" altLang="ko-KR" sz="280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, </a:t>
                </a: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C243CBD-8BDD-459F-B2BE-47F3981D91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354" y="39262210"/>
                <a:ext cx="14211517" cy="1064459"/>
              </a:xfrm>
              <a:prstGeom prst="rect">
                <a:avLst/>
              </a:prstGeom>
              <a:blipFill>
                <a:blip r:embed="rId7"/>
                <a:stretch>
                  <a:fillRect l="-858" r="-557" b="-1551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5" name="그림 34">
            <a:extLst>
              <a:ext uri="{FF2B5EF4-FFF2-40B4-BE49-F238E27FC236}">
                <a16:creationId xmlns:a16="http://schemas.microsoft.com/office/drawing/2014/main" id="{100A0D06-7390-499F-88D1-5D845271612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13341" y="29268377"/>
            <a:ext cx="6695028" cy="4604388"/>
          </a:xfrm>
          <a:prstGeom prst="rect">
            <a:avLst/>
          </a:prstGeom>
        </p:spPr>
      </p:pic>
      <p:sp>
        <p:nvSpPr>
          <p:cNvPr id="36" name="Rectangle 6">
            <a:extLst>
              <a:ext uri="{FF2B5EF4-FFF2-40B4-BE49-F238E27FC236}">
                <a16:creationId xmlns:a16="http://schemas.microsoft.com/office/drawing/2014/main" id="{9C738C98-9DF5-456E-907B-E20F79DE1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9690" y="34180348"/>
            <a:ext cx="769313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ko-KR" sz="26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(a)                                                                                (b)</a:t>
            </a:r>
            <a:endParaRPr lang="ko-KR" altLang="en-US" sz="2600" dirty="0"/>
          </a:p>
        </p:txBody>
      </p: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C2B4DE8A-A52A-49E9-843C-F67A802B75FC}"/>
              </a:ext>
            </a:extLst>
          </p:cNvPr>
          <p:cNvCxnSpPr>
            <a:cxnSpLocks/>
          </p:cNvCxnSpPr>
          <p:nvPr/>
        </p:nvCxnSpPr>
        <p:spPr bwMode="auto">
          <a:xfrm>
            <a:off x="1423374" y="29715831"/>
            <a:ext cx="554143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FC9256F9-EF5B-46B4-84F9-80C41E4EF7B5}"/>
              </a:ext>
            </a:extLst>
          </p:cNvPr>
          <p:cNvCxnSpPr>
            <a:cxnSpLocks/>
          </p:cNvCxnSpPr>
          <p:nvPr/>
        </p:nvCxnSpPr>
        <p:spPr bwMode="auto">
          <a:xfrm flipV="1">
            <a:off x="1977517" y="29715831"/>
            <a:ext cx="0" cy="49339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Rectangle 221">
            <a:extLst>
              <a:ext uri="{FF2B5EF4-FFF2-40B4-BE49-F238E27FC236}">
                <a16:creationId xmlns:a16="http://schemas.microsoft.com/office/drawing/2014/main" id="{851F371E-28AA-4306-9F08-41F355378A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16264" y="6708060"/>
            <a:ext cx="14642701" cy="288667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latinLnBrk="1">
              <a:spcBef>
                <a:spcPct val="20000"/>
              </a:spcBef>
              <a:buChar char="•"/>
              <a:defRPr kumimoji="1" sz="15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1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13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ko-KR" altLang="ko-KR" sz="3200" dirty="0">
              <a:solidFill>
                <a:srgbClr val="000000"/>
              </a:solidFill>
              <a:latin typeface="Times New Roman" panose="02020603050405020304" pitchFamily="18" charset="0"/>
              <a:ea typeface="굴림체" panose="020B0609000101010101" pitchFamily="49" charset="-127"/>
            </a:endParaRPr>
          </a:p>
        </p:txBody>
      </p:sp>
      <p:sp>
        <p:nvSpPr>
          <p:cNvPr id="43" name="Text Box 21">
            <a:extLst>
              <a:ext uri="{FF2B5EF4-FFF2-40B4-BE49-F238E27FC236}">
                <a16:creationId xmlns:a16="http://schemas.microsoft.com/office/drawing/2014/main" id="{4927837F-83F6-4227-BC21-9D8AA240F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98277" y="8217045"/>
            <a:ext cx="14760688" cy="792162"/>
          </a:xfrm>
          <a:prstGeom prst="rect">
            <a:avLst/>
          </a:prstGeom>
          <a:solidFill>
            <a:srgbClr val="8094D1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latinLnBrk="1" hangingPunct="1">
              <a:spcBef>
                <a:spcPct val="20000"/>
              </a:spcBef>
              <a:defRPr/>
            </a:pPr>
            <a:r>
              <a:rPr lang="en-US" altLang="ko-KR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Ⅳ</a:t>
            </a:r>
            <a:r>
              <a:rPr lang="en-US" altLang="ko-KR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  <a:cs typeface="Times New Roman" panose="02020603050405020304" pitchFamily="18" charset="0"/>
              </a:rPr>
              <a:t>. Simulation Result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0E6277D-CB01-476D-A119-A109156E35C5}"/>
              </a:ext>
            </a:extLst>
          </p:cNvPr>
          <p:cNvSpPr txBox="1"/>
          <p:nvPr/>
        </p:nvSpPr>
        <p:spPr>
          <a:xfrm>
            <a:off x="15430435" y="6894955"/>
            <a:ext cx="1454561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Coupling capacitor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를 적용하였기 때문에 출력 임피던스가 작아져 이득이 감소하고 선형성이 향상되었다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28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E63AB25-9067-4471-9CD5-F9A5A0496D99}"/>
              </a:ext>
            </a:extLst>
          </p:cNvPr>
          <p:cNvSpPr txBox="1"/>
          <p:nvPr/>
        </p:nvSpPr>
        <p:spPr>
          <a:xfrm>
            <a:off x="15571496" y="9282247"/>
            <a:ext cx="1454561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그림 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 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과 그림 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4 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에는 주파수 혼합기의 주파수에 따른 이득과 입력 신호 전력에 따른 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fundamental tone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과 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IMD3 tone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의 </a:t>
            </a:r>
            <a:r>
              <a:rPr lang="ko-KR" altLang="en-US" sz="2800">
                <a:latin typeface="맑은 고딕" panose="020B0503020000020004" pitchFamily="50" charset="-127"/>
                <a:ea typeface="맑은 고딕" panose="020B0503020000020004" pitchFamily="50" charset="-127"/>
              </a:rPr>
              <a:t>그래프를 나타냈다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2800" dirty="0"/>
          </a:p>
        </p:txBody>
      </p:sp>
      <p:sp>
        <p:nvSpPr>
          <p:cNvPr id="46" name="TextBox 41">
            <a:extLst>
              <a:ext uri="{FF2B5EF4-FFF2-40B4-BE49-F238E27FC236}">
                <a16:creationId xmlns:a16="http://schemas.microsoft.com/office/drawing/2014/main" id="{105F714C-AB43-499F-A512-8DB2612D5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92348" y="16446586"/>
            <a:ext cx="14709649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/>
            <a:r>
              <a:rPr lang="ko-KR" altLang="en-US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그림 </a:t>
            </a:r>
            <a:r>
              <a:rPr lang="en-US" altLang="ko-KR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3. (a) Coupling capacitor</a:t>
            </a:r>
            <a:r>
              <a:rPr lang="ko-KR" altLang="en-US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를 적용한 주파수 혼합기의 주파수에 따른 이득 그래프</a:t>
            </a:r>
            <a:endParaRPr lang="en-US" altLang="ko-KR" sz="26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ctr"/>
            <a:r>
              <a:rPr lang="en-US" altLang="ko-KR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(b) Coupling capacitor</a:t>
            </a:r>
            <a:r>
              <a:rPr lang="ko-KR" altLang="en-US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를 적용한 주파수 혼합기의 </a:t>
            </a:r>
            <a:r>
              <a:rPr lang="en-US" altLang="ko-KR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2-tone IF </a:t>
            </a:r>
            <a:r>
              <a:rPr lang="ko-KR" altLang="en-US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입력 신호 전력에 따른 </a:t>
            </a:r>
            <a:r>
              <a:rPr lang="en-US" altLang="ko-KR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fundamental tone</a:t>
            </a:r>
            <a:r>
              <a:rPr lang="ko-KR" altLang="en-US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과 </a:t>
            </a:r>
            <a:r>
              <a:rPr lang="en-US" altLang="ko-KR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IMD3 tone</a:t>
            </a:r>
            <a:r>
              <a:rPr lang="ko-KR" altLang="en-US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의 그래프</a:t>
            </a:r>
          </a:p>
        </p:txBody>
      </p:sp>
      <p:pic>
        <p:nvPicPr>
          <p:cNvPr id="47" name="_x379157304" descr="EMB000032a00918">
            <a:extLst>
              <a:ext uri="{FF2B5EF4-FFF2-40B4-BE49-F238E27FC236}">
                <a16:creationId xmlns:a16="http://schemas.microsoft.com/office/drawing/2014/main" id="{452CDE52-5838-4606-B06D-29200DDCCC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78556" y="10372922"/>
            <a:ext cx="6664821" cy="5547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그림 47">
            <a:extLst>
              <a:ext uri="{FF2B5EF4-FFF2-40B4-BE49-F238E27FC236}">
                <a16:creationId xmlns:a16="http://schemas.microsoft.com/office/drawing/2014/main" id="{21CD7BDA-0B2E-4DB4-9292-C03351E85C9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571496" y="10594659"/>
            <a:ext cx="6916115" cy="5096586"/>
          </a:xfrm>
          <a:prstGeom prst="rect">
            <a:avLst/>
          </a:prstGeom>
        </p:spPr>
      </p:pic>
      <p:sp>
        <p:nvSpPr>
          <p:cNvPr id="49" name="Rectangle 14">
            <a:extLst>
              <a:ext uri="{FF2B5EF4-FFF2-40B4-BE49-F238E27FC236}">
                <a16:creationId xmlns:a16="http://schemas.microsoft.com/office/drawing/2014/main" id="{AC038AAA-3E57-44A2-9AFF-2D245ACEF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14855" y="17569175"/>
            <a:ext cx="1541145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defTabSz="3919538" latinLnBrk="1">
              <a:spcBef>
                <a:spcPct val="20000"/>
              </a:spcBef>
              <a:buChar char="•"/>
              <a:tabLst>
                <a:tab pos="9871075" algn="l"/>
              </a:tabLst>
              <a:defRPr kumimoji="1" sz="15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1958975" indent="-1349375" defTabSz="3919538" latinLnBrk="1">
              <a:spcBef>
                <a:spcPct val="20000"/>
              </a:spcBef>
              <a:buChar char="–"/>
              <a:tabLst>
                <a:tab pos="9871075" algn="l"/>
              </a:tabLst>
              <a:defRPr kumimoji="1" sz="1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3919538" indent="-1079500" defTabSz="3919538" latinLnBrk="1">
              <a:spcBef>
                <a:spcPct val="20000"/>
              </a:spcBef>
              <a:buChar char="•"/>
              <a:tabLst>
                <a:tab pos="9871075" algn="l"/>
              </a:tabLst>
              <a:defRPr kumimoji="1" sz="113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5878513" indent="-1081088" defTabSz="3919538" latinLnBrk="1">
              <a:spcBef>
                <a:spcPct val="20000"/>
              </a:spcBef>
              <a:buChar char="–"/>
              <a:tabLst>
                <a:tab pos="9871075" algn="l"/>
              </a:tabLst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7837488" indent="-1081088" defTabSz="3919538" latinLnBrk="1">
              <a:spcBef>
                <a:spcPct val="20000"/>
              </a:spcBef>
              <a:buChar char="»"/>
              <a:tabLst>
                <a:tab pos="9871075" algn="l"/>
              </a:tabLst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8294688" indent="-1081088" defTabSz="3919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871075" algn="l"/>
              </a:tabLst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8751888" indent="-1081088" defTabSz="3919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871075" algn="l"/>
              </a:tabLst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9209088" indent="-1081088" defTabSz="3919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871075" algn="l"/>
              </a:tabLst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9666288" indent="-1081088" defTabSz="3919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871075" algn="l"/>
              </a:tabLst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latinLnBrk="0" hangingPunct="1">
              <a:spcBef>
                <a:spcPct val="50000"/>
              </a:spcBef>
              <a:buFontTx/>
              <a:buNone/>
            </a:pPr>
            <a:r>
              <a:rPr lang="en-US" altLang="ko-KR" sz="4000"/>
              <a:t> </a:t>
            </a:r>
            <a:endParaRPr kumimoji="0" lang="en-US" altLang="ko-KR" sz="4000">
              <a:solidFill>
                <a:srgbClr val="000000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50" name="TextBox 41">
            <a:extLst>
              <a:ext uri="{FF2B5EF4-FFF2-40B4-BE49-F238E27FC236}">
                <a16:creationId xmlns:a16="http://schemas.microsoft.com/office/drawing/2014/main" id="{B99DD5C2-188D-44B1-A183-F8325FDCC3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2661" y="23872845"/>
            <a:ext cx="14642701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8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/>
            <a:r>
              <a:rPr lang="ko-KR" altLang="en-US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그림 </a:t>
            </a:r>
            <a:r>
              <a:rPr lang="en-US" altLang="ko-KR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4. (a) Inverting type </a:t>
            </a:r>
            <a:r>
              <a:rPr lang="ko-KR" altLang="en-US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증폭기를 적용한 주파수 혼합기의 주파수에 따른 이득 그래프</a:t>
            </a:r>
            <a:endParaRPr lang="en-US" altLang="ko-KR" sz="26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ctr"/>
            <a:r>
              <a:rPr lang="en-US" altLang="ko-KR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(b) Inverting type </a:t>
            </a:r>
            <a:r>
              <a:rPr lang="ko-KR" altLang="en-US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증폭기를 적용한 주파수 혼합기의 </a:t>
            </a:r>
            <a:r>
              <a:rPr lang="en-US" altLang="ko-KR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2-tone IF </a:t>
            </a:r>
            <a:r>
              <a:rPr lang="ko-KR" altLang="en-US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입력 신호 전력에 따른 </a:t>
            </a:r>
            <a:r>
              <a:rPr lang="en-US" altLang="ko-KR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fundamental tone</a:t>
            </a:r>
            <a:r>
              <a:rPr lang="ko-KR" altLang="en-US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과 </a:t>
            </a:r>
            <a:r>
              <a:rPr lang="en-US" altLang="ko-KR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IMD3 tone</a:t>
            </a:r>
            <a:r>
              <a:rPr lang="ko-KR" altLang="en-US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의 그래프</a:t>
            </a:r>
          </a:p>
        </p:txBody>
      </p:sp>
      <p:sp>
        <p:nvSpPr>
          <p:cNvPr id="51" name="Rectangle 6">
            <a:extLst>
              <a:ext uri="{FF2B5EF4-FFF2-40B4-BE49-F238E27FC236}">
                <a16:creationId xmlns:a16="http://schemas.microsoft.com/office/drawing/2014/main" id="{58B7809D-49D4-4AD9-BCB7-82ECCBDF6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48478" y="23329571"/>
            <a:ext cx="769313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ko-KR" sz="26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(a)                                                                               (b)</a:t>
            </a:r>
            <a:endParaRPr lang="ko-KR" altLang="en-US" sz="2600" dirty="0"/>
          </a:p>
        </p:txBody>
      </p:sp>
      <p:pic>
        <p:nvPicPr>
          <p:cNvPr id="52" name="_x379156504" descr="EMB000032a0091d">
            <a:extLst>
              <a:ext uri="{FF2B5EF4-FFF2-40B4-BE49-F238E27FC236}">
                <a16:creationId xmlns:a16="http://schemas.microsoft.com/office/drawing/2014/main" id="{863DB66C-B48F-4359-A263-B8AC4AB00E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92788" y="17956835"/>
            <a:ext cx="6818159" cy="5336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그림 52">
            <a:extLst>
              <a:ext uri="{FF2B5EF4-FFF2-40B4-BE49-F238E27FC236}">
                <a16:creationId xmlns:a16="http://schemas.microsoft.com/office/drawing/2014/main" id="{FD0188BF-F6FE-4C11-8DD5-CDB257679C0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416264" y="17989765"/>
            <a:ext cx="7278116" cy="5363323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08E97EC3-92F3-4CFF-948C-A25F4AF096A2}"/>
              </a:ext>
            </a:extLst>
          </p:cNvPr>
          <p:cNvSpPr txBox="1"/>
          <p:nvPr/>
        </p:nvSpPr>
        <p:spPr>
          <a:xfrm>
            <a:off x="27443722" y="27361937"/>
            <a:ext cx="3086024" cy="612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Bias Gen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55" name="Rectangle 6">
            <a:extLst>
              <a:ext uri="{FF2B5EF4-FFF2-40B4-BE49-F238E27FC236}">
                <a16:creationId xmlns:a16="http://schemas.microsoft.com/office/drawing/2014/main" id="{67C66D80-6DD4-4804-83F2-930C4261F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2775" y="33034724"/>
            <a:ext cx="11674221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ko-KR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en-US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표 </a:t>
            </a:r>
            <a:r>
              <a:rPr lang="en-US" altLang="ko-KR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1. Coupling capacitor</a:t>
            </a:r>
            <a:r>
              <a:rPr lang="ko-KR" altLang="en-US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가 적용된 주파수 혼합기와 </a:t>
            </a:r>
            <a:r>
              <a:rPr lang="en-US" altLang="ko-KR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Inverting type </a:t>
            </a:r>
            <a:r>
              <a:rPr lang="ko-KR" altLang="en-US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증폭기가</a:t>
            </a:r>
            <a:endParaRPr lang="en-US" altLang="ko-KR" sz="26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ctr"/>
            <a:r>
              <a:rPr lang="ko-KR" altLang="en-US" sz="26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추가로 적용된 주파수 혼합기의 성능 비교</a:t>
            </a:r>
            <a:endParaRPr lang="ko-KR" altLang="en-US" sz="2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FE0ED68-EBC8-4EF7-969A-1BCA669D58E6}"/>
              </a:ext>
            </a:extLst>
          </p:cNvPr>
          <p:cNvSpPr txBox="1"/>
          <p:nvPr/>
        </p:nvSpPr>
        <p:spPr>
          <a:xfrm>
            <a:off x="15706710" y="34212713"/>
            <a:ext cx="1399224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1"/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표 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에 요약한 것과 같이 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Coupling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capacitor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를 적용함으로써 높은 이득을 얻었으며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Inverting type 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증폭기를 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RF transconductance </a:t>
            </a:r>
            <a:r>
              <a:rPr lang="ko-KR" altLang="en-US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단에 적용하여 선형성을 향상시켰다</a:t>
            </a:r>
            <a:r>
              <a:rPr lang="en-US" altLang="ko-KR" sz="2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2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7" name="표 56">
                <a:extLst>
                  <a:ext uri="{FF2B5EF4-FFF2-40B4-BE49-F238E27FC236}">
                    <a16:creationId xmlns:a16="http://schemas.microsoft.com/office/drawing/2014/main" id="{2C2D2A7B-E82A-4647-8FF7-4FEF18C12BC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81510810"/>
                  </p:ext>
                </p:extLst>
              </p:nvPr>
            </p:nvGraphicFramePr>
            <p:xfrm>
              <a:off x="16522142" y="25513999"/>
              <a:ext cx="12489091" cy="7442584"/>
            </p:xfrm>
            <a:graphic>
              <a:graphicData uri="http://schemas.openxmlformats.org/drawingml/2006/table">
                <a:tbl>
                  <a:tblPr/>
                  <a:tblGrid>
                    <a:gridCol w="4636287">
                      <a:extLst>
                        <a:ext uri="{9D8B030D-6E8A-4147-A177-3AD203B41FA5}">
                          <a16:colId xmlns:a16="http://schemas.microsoft.com/office/drawing/2014/main" val="4250344246"/>
                        </a:ext>
                      </a:extLst>
                    </a:gridCol>
                    <a:gridCol w="3846850">
                      <a:extLst>
                        <a:ext uri="{9D8B030D-6E8A-4147-A177-3AD203B41FA5}">
                          <a16:colId xmlns:a16="http://schemas.microsoft.com/office/drawing/2014/main" val="3667772154"/>
                        </a:ext>
                      </a:extLst>
                    </a:gridCol>
                    <a:gridCol w="4005954">
                      <a:extLst>
                        <a:ext uri="{9D8B030D-6E8A-4147-A177-3AD203B41FA5}">
                          <a16:colId xmlns:a16="http://schemas.microsoft.com/office/drawing/2014/main" val="521727024"/>
                        </a:ext>
                      </a:extLst>
                    </a:gridCol>
                  </a:tblGrid>
                  <a:tr h="1507298"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ko-KR" altLang="en-US" sz="2800" kern="0" spc="0" dirty="0">
                            <a:solidFill>
                              <a:srgbClr val="000000"/>
                            </a:solidFill>
                            <a:effectLst/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ts val="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altLang="ko-KR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Coupling</a:t>
                          </a:r>
                          <a:r>
                            <a:rPr lang="ko-KR" alt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</a:t>
                          </a:r>
                          <a:r>
                            <a:rPr lang="en-US" altLang="ko-KR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capacitor</a:t>
                          </a:r>
                          <a:r>
                            <a:rPr lang="ko-KR" alt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가 적용된 주파수 </a:t>
                          </a:r>
                          <a:r>
                            <a:rPr lang="ko-KR" altLang="en-US" sz="2800" kern="0" spc="0" dirty="0" err="1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혼합기</a:t>
                          </a:r>
                          <a:endParaRPr lang="ko-KR" altLang="en-US" sz="2800" kern="0" spc="0" dirty="0">
                            <a:solidFill>
                              <a:srgbClr val="000000"/>
                            </a:solidFill>
                            <a:effectLst/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ts val="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altLang="ko-KR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Inverting type </a:t>
                          </a:r>
                          <a:r>
                            <a:rPr lang="ko-KR" alt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증폭기가 적용된 주파수 </a:t>
                          </a:r>
                          <a:r>
                            <a:rPr lang="ko-KR" altLang="en-US" sz="2800" kern="0" spc="0" dirty="0" err="1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혼합기</a:t>
                          </a:r>
                          <a:endParaRPr lang="ko-KR" altLang="en-US" sz="2800" kern="0" spc="0" dirty="0">
                            <a:solidFill>
                              <a:srgbClr val="000000"/>
                            </a:solidFill>
                            <a:effectLst/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48159112"/>
                      </a:ext>
                    </a:extLst>
                  </a:tr>
                  <a:tr h="552047"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IF frequency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300MHz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300MHz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71352568"/>
                      </a:ext>
                    </a:extLst>
                  </a:tr>
                  <a:tr h="552047"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LO frequency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28GHz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28GHz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184764457"/>
                      </a:ext>
                    </a:extLst>
                  </a:tr>
                  <a:tr h="552047"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RF frequency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28.3GHz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28.3GHz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728094573"/>
                      </a:ext>
                    </a:extLst>
                  </a:tr>
                  <a:tr h="552047"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2-tone frequency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500MHz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500MHz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84853071"/>
                      </a:ext>
                    </a:extLst>
                  </a:tr>
                  <a:tr h="552047"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Conversion gain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19.4dB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8.7dB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249959974"/>
                      </a:ext>
                    </a:extLst>
                  </a:tr>
                  <a:tr h="552047"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IIP3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2.7dBm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12.2dBm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922332010"/>
                      </a:ext>
                    </a:extLst>
                  </a:tr>
                  <a:tr h="552047"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Power consumption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1.2mW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3.0mW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90925699"/>
                      </a:ext>
                    </a:extLst>
                  </a:tr>
                  <a:tr h="552047"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VDD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1.8V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1.8V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88966123"/>
                      </a:ext>
                    </a:extLst>
                  </a:tr>
                  <a:tr h="296704"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Current consumption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710uA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1.67mA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277481812"/>
                      </a:ext>
                    </a:extLst>
                  </a:tr>
                  <a:tr h="296704"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altLang="ko-KR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Chip size</a:t>
                          </a:r>
                          <a:endParaRPr lang="en-US" sz="2800" kern="0" spc="0" dirty="0">
                            <a:solidFill>
                              <a:srgbClr val="000000"/>
                            </a:solidFill>
                            <a:effectLst/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82*34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altLang="ko-KR" sz="2800" i="1" kern="0" spc="0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맑은 고딕" panose="020B0503020000020004" pitchFamily="50" charset="-127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ko-KR" sz="2800" b="0" i="1" kern="0" spc="0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맑은 고딕" panose="020B0503020000020004" pitchFamily="50" charset="-127"/>
                                    </a:rPr>
                                    <m:t>𝑢𝑚</m:t>
                                  </m:r>
                                </m:e>
                                <m:sup>
                                  <m:r>
                                    <a:rPr lang="en-US" altLang="ko-KR" sz="2800" b="0" i="1" kern="0" spc="0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맑은 고딕" panose="020B0503020000020004" pitchFamily="50" charset="-127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US" sz="2800" kern="0" spc="0" dirty="0">
                            <a:solidFill>
                              <a:srgbClr val="000000"/>
                            </a:solidFill>
                            <a:effectLst/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82*54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altLang="ko-KR" sz="2800" i="1" kern="0" spc="0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맑은 고딕" panose="020B0503020000020004" pitchFamily="50" charset="-127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ko-KR" sz="2800" b="0" i="1" kern="0" spc="0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맑은 고딕" panose="020B0503020000020004" pitchFamily="50" charset="-127"/>
                                    </a:rPr>
                                    <m:t>𝑢𝑚</m:t>
                                  </m:r>
                                </m:e>
                                <m:sup>
                                  <m:r>
                                    <a:rPr lang="en-US" altLang="ko-KR" sz="2800" b="0" i="1" kern="0" spc="0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맑은 고딕" panose="020B0503020000020004" pitchFamily="50" charset="-127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US" sz="2800" kern="0" spc="0" dirty="0">
                            <a:solidFill>
                              <a:srgbClr val="000000"/>
                            </a:solidFill>
                            <a:effectLst/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8935739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7" name="표 56">
                <a:extLst>
                  <a:ext uri="{FF2B5EF4-FFF2-40B4-BE49-F238E27FC236}">
                    <a16:creationId xmlns:a16="http://schemas.microsoft.com/office/drawing/2014/main" id="{2C2D2A7B-E82A-4647-8FF7-4FEF18C12BC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81510810"/>
                  </p:ext>
                </p:extLst>
              </p:nvPr>
            </p:nvGraphicFramePr>
            <p:xfrm>
              <a:off x="16522142" y="25513999"/>
              <a:ext cx="12489091" cy="7442584"/>
            </p:xfrm>
            <a:graphic>
              <a:graphicData uri="http://schemas.openxmlformats.org/drawingml/2006/table">
                <a:tbl>
                  <a:tblPr/>
                  <a:tblGrid>
                    <a:gridCol w="4636287">
                      <a:extLst>
                        <a:ext uri="{9D8B030D-6E8A-4147-A177-3AD203B41FA5}">
                          <a16:colId xmlns:a16="http://schemas.microsoft.com/office/drawing/2014/main" val="4250344246"/>
                        </a:ext>
                      </a:extLst>
                    </a:gridCol>
                    <a:gridCol w="3846850">
                      <a:extLst>
                        <a:ext uri="{9D8B030D-6E8A-4147-A177-3AD203B41FA5}">
                          <a16:colId xmlns:a16="http://schemas.microsoft.com/office/drawing/2014/main" val="3667772154"/>
                        </a:ext>
                      </a:extLst>
                    </a:gridCol>
                    <a:gridCol w="4005954">
                      <a:extLst>
                        <a:ext uri="{9D8B030D-6E8A-4147-A177-3AD203B41FA5}">
                          <a16:colId xmlns:a16="http://schemas.microsoft.com/office/drawing/2014/main" val="521727024"/>
                        </a:ext>
                      </a:extLst>
                    </a:gridCol>
                  </a:tblGrid>
                  <a:tr h="1507298"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ko-KR" altLang="en-US" sz="2800" kern="0" spc="0" dirty="0">
                            <a:solidFill>
                              <a:srgbClr val="000000"/>
                            </a:solidFill>
                            <a:effectLst/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ts val="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altLang="ko-KR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Coupling</a:t>
                          </a:r>
                          <a:r>
                            <a:rPr lang="ko-KR" alt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 </a:t>
                          </a:r>
                          <a:r>
                            <a:rPr lang="en-US" altLang="ko-KR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capacitor</a:t>
                          </a:r>
                          <a:r>
                            <a:rPr lang="ko-KR" alt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가 적용된 주파수 </a:t>
                          </a:r>
                          <a:r>
                            <a:rPr lang="ko-KR" altLang="en-US" sz="2800" kern="0" spc="0" dirty="0" err="1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혼합기</a:t>
                          </a:r>
                          <a:endParaRPr lang="ko-KR" altLang="en-US" sz="2800" kern="0" spc="0" dirty="0">
                            <a:solidFill>
                              <a:srgbClr val="000000"/>
                            </a:solidFill>
                            <a:effectLst/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ts val="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altLang="ko-KR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Inverting type </a:t>
                          </a:r>
                          <a:r>
                            <a:rPr lang="ko-KR" alt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증폭기가 적용된 주파수 </a:t>
                          </a:r>
                          <a:r>
                            <a:rPr lang="ko-KR" altLang="en-US" sz="2800" kern="0" spc="0" dirty="0" err="1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혼합기</a:t>
                          </a:r>
                          <a:endParaRPr lang="ko-KR" altLang="en-US" sz="2800" kern="0" spc="0" dirty="0">
                            <a:solidFill>
                              <a:srgbClr val="000000"/>
                            </a:solidFill>
                            <a:effectLst/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48159112"/>
                      </a:ext>
                    </a:extLst>
                  </a:tr>
                  <a:tr h="593408"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IF frequency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300MHz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300MHz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71352568"/>
                      </a:ext>
                    </a:extLst>
                  </a:tr>
                  <a:tr h="593408"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LO frequency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28GHz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28GHz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184764457"/>
                      </a:ext>
                    </a:extLst>
                  </a:tr>
                  <a:tr h="593408"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RF frequency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28.3GHz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28.3GHz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728094573"/>
                      </a:ext>
                    </a:extLst>
                  </a:tr>
                  <a:tr h="593408"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2-tone frequency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500MHz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500MHz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84853071"/>
                      </a:ext>
                    </a:extLst>
                  </a:tr>
                  <a:tr h="593408"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Conversion gain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19.4dB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8.7dB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249959974"/>
                      </a:ext>
                    </a:extLst>
                  </a:tr>
                  <a:tr h="593408"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IIP3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2.7dBm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12.2dBm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922332010"/>
                      </a:ext>
                    </a:extLst>
                  </a:tr>
                  <a:tr h="593408"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Power consumption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1.2mW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3.0mW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90925699"/>
                      </a:ext>
                    </a:extLst>
                  </a:tr>
                  <a:tr h="593408"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VDD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1.8V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1.8V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88966123"/>
                      </a:ext>
                    </a:extLst>
                  </a:tr>
                  <a:tr h="593408"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Current consumption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710uA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1.67mA</a:t>
                          </a: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277481812"/>
                      </a:ext>
                    </a:extLst>
                  </a:tr>
                  <a:tr h="594614">
                    <a:tc>
                      <a:txBody>
                        <a:bodyPr/>
                        <a:lstStyle/>
                        <a:p>
                          <a:pPr marL="0" marR="0" indent="0" algn="ctr" fontAlgn="base" latinLnBrk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altLang="ko-KR" sz="2800" kern="0" spc="0" dirty="0">
                              <a:solidFill>
                                <a:srgbClr val="000000"/>
                              </a:solidFill>
                              <a:effectLst/>
                              <a:latin typeface="맑은 고딕" panose="020B0503020000020004" pitchFamily="50" charset="-127"/>
                              <a:ea typeface="맑은 고딕" panose="020B0503020000020004" pitchFamily="50" charset="-127"/>
                            </a:rPr>
                            <a:t>Chip size</a:t>
                          </a:r>
                          <a:endParaRPr lang="en-US" sz="2800" kern="0" spc="0" dirty="0">
                            <a:solidFill>
                              <a:srgbClr val="000000"/>
                            </a:solidFill>
                            <a:effectLst/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endParaRPr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3"/>
                          <a:stretch>
                            <a:fillRect l="-120761" t="-1147959" r="-104596" b="-326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64770" marR="64770" marT="17907" marB="17907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3"/>
                          <a:stretch>
                            <a:fillRect l="-211702" t="-1147959" r="-304" b="-326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9357399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9" name="Rectangle 6">
            <a:extLst>
              <a:ext uri="{FF2B5EF4-FFF2-40B4-BE49-F238E27FC236}">
                <a16:creationId xmlns:a16="http://schemas.microsoft.com/office/drawing/2014/main" id="{DAA2549A-5CC6-44DC-8296-482394674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41062" y="15801338"/>
            <a:ext cx="79159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ko-KR" sz="28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(a)                                                                            (b)</a:t>
            </a:r>
            <a:endParaRPr lang="ko-KR" altLang="en-US" sz="2800" dirty="0"/>
          </a:p>
        </p:txBody>
      </p:sp>
      <p:sp>
        <p:nvSpPr>
          <p:cNvPr id="60" name="Text Box 169">
            <a:extLst>
              <a:ext uri="{FF2B5EF4-FFF2-40B4-BE49-F238E27FC236}">
                <a16:creationId xmlns:a16="http://schemas.microsoft.com/office/drawing/2014/main" id="{E823871E-9259-477E-B43E-92E76D591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16264" y="38821087"/>
            <a:ext cx="14700848" cy="792162"/>
          </a:xfrm>
          <a:prstGeom prst="rect">
            <a:avLst/>
          </a:prstGeom>
          <a:solidFill>
            <a:srgbClr val="8094D1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latinLnBrk="1" hangingPunct="1">
              <a:spcBef>
                <a:spcPct val="20000"/>
              </a:spcBef>
              <a:defRPr/>
            </a:pPr>
            <a:r>
              <a:rPr lang="en-US" altLang="ko-KR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61" name="Rectangle 178">
            <a:extLst>
              <a:ext uri="{FF2B5EF4-FFF2-40B4-BE49-F238E27FC236}">
                <a16:creationId xmlns:a16="http://schemas.microsoft.com/office/drawing/2014/main" id="{4C9103E3-7CDA-44A9-96B3-6D4BEBB3F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06548" y="39731209"/>
            <a:ext cx="14686676" cy="1120083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defTabSz="4321175" latinLnBrk="1">
              <a:spcBef>
                <a:spcPct val="20000"/>
              </a:spcBef>
              <a:buChar char="•"/>
              <a:defRPr kumimoji="1" sz="15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3509963" indent="-1349375" defTabSz="4321175" latinLnBrk="1">
              <a:spcBef>
                <a:spcPct val="20000"/>
              </a:spcBef>
              <a:buChar char="–"/>
              <a:defRPr kumimoji="1" sz="1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5400675" indent="-1079500" defTabSz="4321175" latinLnBrk="1">
              <a:spcBef>
                <a:spcPct val="20000"/>
              </a:spcBef>
              <a:buChar char="•"/>
              <a:defRPr kumimoji="1" sz="113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7561263" indent="-1081088" defTabSz="4321175" latinLnBrk="1">
              <a:spcBef>
                <a:spcPct val="20000"/>
              </a:spcBef>
              <a:buChar char="–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9721850" indent="-1081088" defTabSz="4321175" latinLnBrk="1">
              <a:spcBef>
                <a:spcPct val="20000"/>
              </a:spcBef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10179050" indent="-1081088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10636250" indent="-1081088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11093450" indent="-1081088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11550650" indent="-1081088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ko-KR" altLang="ko-KR" sz="8500"/>
          </a:p>
        </p:txBody>
      </p:sp>
      <p:sp>
        <p:nvSpPr>
          <p:cNvPr id="62" name="Text Box 215">
            <a:extLst>
              <a:ext uri="{FF2B5EF4-FFF2-40B4-BE49-F238E27FC236}">
                <a16:creationId xmlns:a16="http://schemas.microsoft.com/office/drawing/2014/main" id="{29C7D0E6-CC2A-4662-A31E-E64460609D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31601" y="39785752"/>
            <a:ext cx="1490662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defTabSz="4321175" latinLnBrk="1">
              <a:spcBef>
                <a:spcPct val="20000"/>
              </a:spcBef>
              <a:buChar char="•"/>
              <a:defRPr kumimoji="1" sz="15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800100" indent="-342900" defTabSz="4321175" latinLnBrk="1">
              <a:spcBef>
                <a:spcPct val="20000"/>
              </a:spcBef>
              <a:buChar char="–"/>
              <a:defRPr kumimoji="1" sz="1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257300" indent="-342900" defTabSz="4321175" latinLnBrk="1">
              <a:spcBef>
                <a:spcPct val="20000"/>
              </a:spcBef>
              <a:buChar char="•"/>
              <a:defRPr kumimoji="1" sz="113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714500" indent="-342900" defTabSz="4321175" latinLnBrk="1">
              <a:spcBef>
                <a:spcPct val="20000"/>
              </a:spcBef>
              <a:buChar char="–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171700" indent="-342900" defTabSz="4321175" latinLnBrk="1">
              <a:spcBef>
                <a:spcPct val="20000"/>
              </a:spcBef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628900" indent="-3429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3086100" indent="-3429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543300" indent="-3429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4000500" indent="-3429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0" indent="0">
              <a:buNone/>
            </a:pPr>
            <a:r>
              <a:rPr kumimoji="0" lang="en-US" altLang="ko-KR" sz="2800" dirty="0">
                <a:solidFill>
                  <a:srgbClr val="000000"/>
                </a:solidFill>
                <a:latin typeface="신명조"/>
                <a:ea typeface="+mn-ea"/>
                <a:cs typeface="Times New Roman" panose="02020603050405020304" pitchFamily="18" charset="0"/>
              </a:rPr>
              <a:t>[1] </a:t>
            </a:r>
            <a:r>
              <a:rPr lang="en-US" altLang="ko-KR" sz="2800" dirty="0">
                <a:latin typeface="신명조"/>
              </a:rPr>
              <a:t>L. Xu, K. Wang, C. H. Chang and M. </a:t>
            </a:r>
            <a:r>
              <a:rPr lang="en-US" altLang="ko-KR" sz="2800" dirty="0" err="1">
                <a:latin typeface="신명조"/>
              </a:rPr>
              <a:t>Onabajo</a:t>
            </a:r>
            <a:r>
              <a:rPr lang="en-US" altLang="ko-KR" sz="2800" dirty="0">
                <a:latin typeface="신명조"/>
              </a:rPr>
              <a:t>, “</a:t>
            </a:r>
            <a:r>
              <a:rPr lang="en-US" altLang="ko-KR" sz="2800" dirty="0" err="1">
                <a:latin typeface="신명조"/>
              </a:rPr>
              <a:t>Inductorless</a:t>
            </a:r>
            <a:r>
              <a:rPr lang="en-US" altLang="ko-KR" sz="2800" dirty="0">
                <a:latin typeface="신명조"/>
              </a:rPr>
              <a:t> linearization of low-power active mixers”, </a:t>
            </a:r>
            <a:r>
              <a:rPr lang="en-US" altLang="ko-KR" sz="2800" i="1" dirty="0">
                <a:latin typeface="신명조"/>
              </a:rPr>
              <a:t>IEEE International Symposium on Circuits and Systems (ISCAS</a:t>
            </a:r>
            <a:r>
              <a:rPr lang="en-US" altLang="ko-KR" sz="2800" dirty="0">
                <a:latin typeface="신명조"/>
              </a:rPr>
              <a:t>), pp. 2213-2216, 2015.</a:t>
            </a:r>
          </a:p>
        </p:txBody>
      </p:sp>
      <p:sp>
        <p:nvSpPr>
          <p:cNvPr id="63" name="Rectangle 198">
            <a:extLst>
              <a:ext uri="{FF2B5EF4-FFF2-40B4-BE49-F238E27FC236}">
                <a16:creationId xmlns:a16="http://schemas.microsoft.com/office/drawing/2014/main" id="{DEF336D5-3ACB-4A39-873C-68A20B6DC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82661" y="36611858"/>
            <a:ext cx="14734451" cy="2002491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defTabSz="4321175" latinLnBrk="1">
              <a:spcBef>
                <a:spcPct val="20000"/>
              </a:spcBef>
              <a:buChar char="•"/>
              <a:defRPr kumimoji="1" sz="15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3509963" indent="-1349375" defTabSz="4321175" latinLnBrk="1">
              <a:spcBef>
                <a:spcPct val="20000"/>
              </a:spcBef>
              <a:buChar char="–"/>
              <a:defRPr kumimoji="1" sz="1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5400675" indent="-1079500" defTabSz="4321175" latinLnBrk="1">
              <a:spcBef>
                <a:spcPct val="20000"/>
              </a:spcBef>
              <a:buChar char="•"/>
              <a:defRPr kumimoji="1" sz="113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7561263" indent="-1081088" defTabSz="4321175" latinLnBrk="1">
              <a:spcBef>
                <a:spcPct val="20000"/>
              </a:spcBef>
              <a:buChar char="–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9721850" indent="-1081088" defTabSz="4321175" latinLnBrk="1">
              <a:spcBef>
                <a:spcPct val="20000"/>
              </a:spcBef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10179050" indent="-1081088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10636250" indent="-1081088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11093450" indent="-1081088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11550650" indent="-1081088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95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8500" dirty="0"/>
              <a:t> </a:t>
            </a:r>
            <a:endParaRPr lang="ko-KR" altLang="ko-KR" sz="8500" dirty="0"/>
          </a:p>
        </p:txBody>
      </p:sp>
      <p:sp>
        <p:nvSpPr>
          <p:cNvPr id="64" name="Text Box 21">
            <a:extLst>
              <a:ext uri="{FF2B5EF4-FFF2-40B4-BE49-F238E27FC236}">
                <a16:creationId xmlns:a16="http://schemas.microsoft.com/office/drawing/2014/main" id="{E8EC8811-7E9B-4104-952C-F063F2D64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2661" y="35781589"/>
            <a:ext cx="14734451" cy="792162"/>
          </a:xfrm>
          <a:prstGeom prst="rect">
            <a:avLst/>
          </a:prstGeom>
          <a:solidFill>
            <a:srgbClr val="8094D1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latinLnBrk="1" hangingPunct="1">
              <a:spcBef>
                <a:spcPct val="20000"/>
              </a:spcBef>
              <a:defRPr/>
            </a:pPr>
            <a:r>
              <a:rPr lang="en-US" altLang="ko-KR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Ⅴ</a:t>
            </a:r>
            <a:r>
              <a:rPr lang="en-US" altLang="ko-KR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ko-KR" alt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  <a:cs typeface="Times New Roman" panose="02020603050405020304" pitchFamily="18" charset="0"/>
              </a:rPr>
              <a:t>결   과</a:t>
            </a:r>
            <a:endParaRPr lang="en-US" altLang="ko-KR" sz="4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325F8D7-D58F-40B5-BA39-224C7267FB12}"/>
              </a:ext>
            </a:extLst>
          </p:cNvPr>
          <p:cNvSpPr txBox="1"/>
          <p:nvPr/>
        </p:nvSpPr>
        <p:spPr>
          <a:xfrm>
            <a:off x="15337158" y="36730034"/>
            <a:ext cx="1472180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0"/>
            <a:r>
              <a:rPr lang="en-US" altLang="ko-KR" sz="3000" dirty="0">
                <a:latin typeface="신명조"/>
                <a:ea typeface="신명조"/>
              </a:rPr>
              <a:t> </a:t>
            </a:r>
            <a:r>
              <a:rPr lang="ko-KR" altLang="en-US" sz="2800" dirty="0">
                <a:latin typeface="맑은고딕"/>
                <a:ea typeface="신명조"/>
              </a:rPr>
              <a:t>하향 주파수 혼합기에서 위해 </a:t>
            </a:r>
            <a:r>
              <a:rPr lang="en-US" altLang="ko-KR" sz="2800" dirty="0">
                <a:latin typeface="맑은고딕"/>
                <a:ea typeface="신명조"/>
              </a:rPr>
              <a:t>Coupling capacitor</a:t>
            </a:r>
            <a:r>
              <a:rPr lang="ko-KR" altLang="en-US" sz="2800" dirty="0">
                <a:latin typeface="맑은고딕"/>
                <a:ea typeface="신명조"/>
              </a:rPr>
              <a:t>를 적용하여 높은 이득을 얻었으며</a:t>
            </a:r>
            <a:r>
              <a:rPr lang="en-US" altLang="ko-KR" sz="2800" dirty="0">
                <a:latin typeface="맑은고딕"/>
                <a:ea typeface="신명조"/>
              </a:rPr>
              <a:t>, </a:t>
            </a:r>
            <a:r>
              <a:rPr lang="ko-KR" altLang="en-US" sz="2800" dirty="0">
                <a:latin typeface="맑은고딕"/>
                <a:ea typeface="신명조"/>
              </a:rPr>
              <a:t>이에 따라 출력 임피던스가 작아진 상황에서 </a:t>
            </a:r>
            <a:r>
              <a:rPr lang="en-US" altLang="ko-KR" sz="2800" dirty="0">
                <a:latin typeface="맑은고딕"/>
                <a:ea typeface="신명조"/>
              </a:rPr>
              <a:t> Inverting type </a:t>
            </a:r>
            <a:r>
              <a:rPr lang="ko-KR" altLang="en-US" sz="2800" dirty="0">
                <a:latin typeface="맑은고딕"/>
                <a:ea typeface="신명조"/>
              </a:rPr>
              <a:t>증폭기를 추가로 적용함으로써 이득이 감소하고 선형성이 향상됨을 알 수 있었다</a:t>
            </a:r>
            <a:r>
              <a:rPr lang="en-US" altLang="ko-KR" sz="2800" dirty="0">
                <a:latin typeface="맑은고딕"/>
                <a:ea typeface="신명조"/>
              </a:rPr>
              <a:t>.</a:t>
            </a:r>
            <a:r>
              <a:rPr lang="ko-KR" altLang="en-US" sz="2800" dirty="0">
                <a:latin typeface="맑은고딕"/>
                <a:ea typeface="신명조"/>
              </a:rPr>
              <a:t>시뮬레이션 결과 </a:t>
            </a:r>
            <a:r>
              <a:rPr lang="en-US" altLang="ko-KR" sz="2800" dirty="0">
                <a:latin typeface="맑은고딕"/>
                <a:ea typeface="신명조"/>
              </a:rPr>
              <a:t>-7.06dBm</a:t>
            </a:r>
            <a:r>
              <a:rPr lang="ko-KR" altLang="en-US" sz="2800" dirty="0">
                <a:latin typeface="맑은고딕"/>
                <a:ea typeface="신명조"/>
              </a:rPr>
              <a:t>의 </a:t>
            </a:r>
            <a:r>
              <a:rPr lang="en-US" altLang="ko-KR" sz="2800" dirty="0">
                <a:latin typeface="맑은고딕"/>
                <a:ea typeface="신명조"/>
              </a:rPr>
              <a:t>IP1dB, 12.2dBm</a:t>
            </a:r>
            <a:r>
              <a:rPr lang="ko-KR" altLang="en-US" sz="2800" dirty="0">
                <a:latin typeface="맑은고딕"/>
                <a:ea typeface="신명조"/>
              </a:rPr>
              <a:t>의 </a:t>
            </a:r>
            <a:r>
              <a:rPr lang="en-US" altLang="ko-KR" sz="2800" dirty="0">
                <a:latin typeface="맑은고딕"/>
                <a:ea typeface="신명조"/>
              </a:rPr>
              <a:t>IIP3, 8.67dB</a:t>
            </a:r>
            <a:r>
              <a:rPr lang="ko-KR" altLang="en-US" sz="2800" dirty="0">
                <a:latin typeface="맑은고딕"/>
                <a:ea typeface="신명조"/>
              </a:rPr>
              <a:t>의 </a:t>
            </a:r>
            <a:r>
              <a:rPr lang="en-US" altLang="ko-KR" sz="2800" dirty="0">
                <a:latin typeface="맑은고딕"/>
                <a:ea typeface="신명조"/>
              </a:rPr>
              <a:t>Conversion gain</a:t>
            </a:r>
            <a:r>
              <a:rPr lang="ko-KR" altLang="en-US" sz="2800" dirty="0">
                <a:latin typeface="맑은고딕"/>
                <a:ea typeface="신명조"/>
              </a:rPr>
              <a:t>의 결과를 얻었다</a:t>
            </a:r>
            <a:r>
              <a:rPr lang="en-US" altLang="ko-KR" sz="2800" dirty="0">
                <a:latin typeface="맑은고딕"/>
                <a:ea typeface="신명조"/>
              </a:rPr>
              <a:t>. </a:t>
            </a:r>
            <a:endParaRPr lang="ko-KR" altLang="ko-KR" sz="2800" dirty="0">
              <a:latin typeface="맑은고딕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DDAE36-31C8-4740-9788-EE1040EEAD02}"/>
              </a:ext>
            </a:extLst>
          </p:cNvPr>
          <p:cNvSpPr txBox="1"/>
          <p:nvPr/>
        </p:nvSpPr>
        <p:spPr>
          <a:xfrm>
            <a:off x="9473956" y="41325303"/>
            <a:ext cx="11795537" cy="1154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>
                <a:solidFill>
                  <a:schemeClr val="bg1"/>
                </a:solidFill>
              </a:rPr>
              <a:t>KOREA AEROSPACE UNIVERSITY</a:t>
            </a:r>
            <a:endParaRPr lang="ko-KR" altLang="en-US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776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776</Words>
  <Application>Microsoft Office PowerPoint</Application>
  <PresentationFormat>사용자 지정</PresentationFormat>
  <Paragraphs>82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13" baseType="lpstr">
      <vt:lpstr>Arial Unicode MS</vt:lpstr>
      <vt:lpstr>굴림</vt:lpstr>
      <vt:lpstr>맑은 고딕</vt:lpstr>
      <vt:lpstr>맑은고딕</vt:lpstr>
      <vt:lpstr>신명조</vt:lpstr>
      <vt:lpstr>Arial</vt:lpstr>
      <vt:lpstr>Calibri</vt:lpstr>
      <vt:lpstr>Calibri Light</vt:lpstr>
      <vt:lpstr>Cambria Math</vt:lpstr>
      <vt:lpstr>Times New Roman</vt:lpstr>
      <vt:lpstr>Verdana</vt:lpstr>
      <vt:lpstr>Office 테마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하재권</cp:lastModifiedBy>
  <cp:revision>10</cp:revision>
  <dcterms:created xsi:type="dcterms:W3CDTF">2018-03-08T06:02:33Z</dcterms:created>
  <dcterms:modified xsi:type="dcterms:W3CDTF">2020-04-27T02:37:27Z</dcterms:modified>
</cp:coreProperties>
</file>